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75" r:id="rId4"/>
    <p:sldId id="259" r:id="rId5"/>
    <p:sldId id="260" r:id="rId6"/>
    <p:sldId id="262" r:id="rId7"/>
    <p:sldId id="263" r:id="rId8"/>
    <p:sldId id="264" r:id="rId9"/>
    <p:sldId id="261" r:id="rId10"/>
    <p:sldId id="266" r:id="rId11"/>
    <p:sldId id="268" r:id="rId12"/>
    <p:sldId id="267" r:id="rId13"/>
    <p:sldId id="294" r:id="rId14"/>
    <p:sldId id="265" r:id="rId15"/>
    <p:sldId id="269" r:id="rId16"/>
    <p:sldId id="270" r:id="rId17"/>
    <p:sldId id="271" r:id="rId18"/>
    <p:sldId id="272" r:id="rId19"/>
    <p:sldId id="273" r:id="rId20"/>
    <p:sldId id="274" r:id="rId21"/>
    <p:sldId id="290" r:id="rId22"/>
    <p:sldId id="276" r:id="rId23"/>
    <p:sldId id="277" r:id="rId24"/>
    <p:sldId id="284" r:id="rId25"/>
    <p:sldId id="285" r:id="rId26"/>
    <p:sldId id="286" r:id="rId27"/>
    <p:sldId id="287" r:id="rId28"/>
    <p:sldId id="288" r:id="rId29"/>
    <p:sldId id="289" r:id="rId30"/>
    <p:sldId id="292" r:id="rId31"/>
    <p:sldId id="293" r:id="rId32"/>
    <p:sldId id="280" r:id="rId33"/>
    <p:sldId id="279" r:id="rId34"/>
    <p:sldId id="281" r:id="rId35"/>
    <p:sldId id="282" r:id="rId36"/>
    <p:sldId id="283" r:id="rId37"/>
    <p:sldId id="291" r:id="rId3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D1BD-44F4-4682-8053-E295091E8D7B}" type="datetimeFigureOut">
              <a:rPr lang="hu-HU" smtClean="0"/>
              <a:t>2020.02.20.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049A-0D3F-496D-9D91-C67C5420F02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D1BD-44F4-4682-8053-E295091E8D7B}" type="datetimeFigureOut">
              <a:rPr lang="hu-HU" smtClean="0"/>
              <a:t>2020.02.20.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049A-0D3F-496D-9D91-C67C5420F02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D1BD-44F4-4682-8053-E295091E8D7B}" type="datetimeFigureOut">
              <a:rPr lang="hu-HU" smtClean="0"/>
              <a:t>2020.02.20.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049A-0D3F-496D-9D91-C67C5420F02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44D4-735F-4381-A26A-633BF2AD66B3}" type="datetimeFigureOut">
              <a:rPr lang="hu-HU" smtClean="0"/>
              <a:pPr/>
              <a:t>2020.02.20.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F7C-C9A5-41D1-8A19-3A1DEFDA7E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5581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44D4-735F-4381-A26A-633BF2AD66B3}" type="datetimeFigureOut">
              <a:rPr lang="hu-HU" smtClean="0"/>
              <a:pPr/>
              <a:t>2020.02.20.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F7C-C9A5-41D1-8A19-3A1DEFDA7E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76514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44D4-735F-4381-A26A-633BF2AD66B3}" type="datetimeFigureOut">
              <a:rPr lang="hu-HU" smtClean="0"/>
              <a:pPr/>
              <a:t>2020.02.20.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F7C-C9A5-41D1-8A19-3A1DEFDA7E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2788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44D4-735F-4381-A26A-633BF2AD66B3}" type="datetimeFigureOut">
              <a:rPr lang="hu-HU" smtClean="0"/>
              <a:pPr/>
              <a:t>2020.02.20.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F7C-C9A5-41D1-8A19-3A1DEFDA7E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0066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44D4-735F-4381-A26A-633BF2AD66B3}" type="datetimeFigureOut">
              <a:rPr lang="hu-HU" smtClean="0"/>
              <a:pPr/>
              <a:t>2020.02.20.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F7C-C9A5-41D1-8A19-3A1DEFDA7E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67223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44D4-735F-4381-A26A-633BF2AD66B3}" type="datetimeFigureOut">
              <a:rPr lang="hu-HU" smtClean="0"/>
              <a:pPr/>
              <a:t>2020.02.20.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F7C-C9A5-41D1-8A19-3A1DEFDA7E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57183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44D4-735F-4381-A26A-633BF2AD66B3}" type="datetimeFigureOut">
              <a:rPr lang="hu-HU" smtClean="0"/>
              <a:pPr/>
              <a:t>2020.02.20.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F7C-C9A5-41D1-8A19-3A1DEFDA7E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13946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44D4-735F-4381-A26A-633BF2AD66B3}" type="datetimeFigureOut">
              <a:rPr lang="hu-HU" smtClean="0"/>
              <a:pPr/>
              <a:t>2020.02.20.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F7C-C9A5-41D1-8A19-3A1DEFDA7E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6463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D1BD-44F4-4682-8053-E295091E8D7B}" type="datetimeFigureOut">
              <a:rPr lang="hu-HU" smtClean="0"/>
              <a:t>2020.02.20.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049A-0D3F-496D-9D91-C67C5420F02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44D4-735F-4381-A26A-633BF2AD66B3}" type="datetimeFigureOut">
              <a:rPr lang="hu-HU" smtClean="0"/>
              <a:pPr/>
              <a:t>2020.02.20.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F7C-C9A5-41D1-8A19-3A1DEFDA7E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38456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44D4-735F-4381-A26A-633BF2AD66B3}" type="datetimeFigureOut">
              <a:rPr lang="hu-HU" smtClean="0"/>
              <a:pPr/>
              <a:t>2020.02.20.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F7C-C9A5-41D1-8A19-3A1DEFDA7E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97151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44D4-735F-4381-A26A-633BF2AD66B3}" type="datetimeFigureOut">
              <a:rPr lang="hu-HU" smtClean="0"/>
              <a:pPr/>
              <a:t>2020.02.20.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F7C-C9A5-41D1-8A19-3A1DEFDA7E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2265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D1BD-44F4-4682-8053-E295091E8D7B}" type="datetimeFigureOut">
              <a:rPr lang="hu-HU" smtClean="0"/>
              <a:t>2020.02.20.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049A-0D3F-496D-9D91-C67C5420F02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D1BD-44F4-4682-8053-E295091E8D7B}" type="datetimeFigureOut">
              <a:rPr lang="hu-HU" smtClean="0"/>
              <a:t>2020.02.20.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049A-0D3F-496D-9D91-C67C5420F02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D1BD-44F4-4682-8053-E295091E8D7B}" type="datetimeFigureOut">
              <a:rPr lang="hu-HU" smtClean="0"/>
              <a:t>2020.02.20.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049A-0D3F-496D-9D91-C67C5420F02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D1BD-44F4-4682-8053-E295091E8D7B}" type="datetimeFigureOut">
              <a:rPr lang="hu-HU" smtClean="0"/>
              <a:t>2020.02.20.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049A-0D3F-496D-9D91-C67C5420F02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D1BD-44F4-4682-8053-E295091E8D7B}" type="datetimeFigureOut">
              <a:rPr lang="hu-HU" smtClean="0"/>
              <a:t>2020.02.20.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049A-0D3F-496D-9D91-C67C5420F02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D1BD-44F4-4682-8053-E295091E8D7B}" type="datetimeFigureOut">
              <a:rPr lang="hu-HU" smtClean="0"/>
              <a:t>2020.02.20.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049A-0D3F-496D-9D91-C67C5420F02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D1BD-44F4-4682-8053-E295091E8D7B}" type="datetimeFigureOut">
              <a:rPr lang="hu-HU" smtClean="0"/>
              <a:t>2020.02.20.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049A-0D3F-496D-9D91-C67C5420F02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9D1BD-44F4-4682-8053-E295091E8D7B}" type="datetimeFigureOut">
              <a:rPr lang="hu-HU" smtClean="0"/>
              <a:t>2020.02.20.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C049A-0D3F-496D-9D91-C67C5420F02F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844D4-735F-4381-A26A-633BF2AD66B3}" type="datetimeFigureOut">
              <a:rPr lang="hu-HU" smtClean="0"/>
              <a:pPr/>
              <a:t>2020.02.20.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B7F7C-C9A5-41D1-8A19-3A1DEFDA7E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6198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2" t="5628" r="64723" b="72915"/>
          <a:stretch/>
        </p:blipFill>
        <p:spPr>
          <a:xfrm>
            <a:off x="3177896" y="89181"/>
            <a:ext cx="2790417" cy="361662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461319"/>
            <a:ext cx="6786586" cy="3253433"/>
          </a:xfrm>
        </p:spPr>
        <p:txBody>
          <a:bodyPr>
            <a:noAutofit/>
          </a:bodyPr>
          <a:lstStyle/>
          <a:p>
            <a:endParaRPr lang="hu-H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4143380"/>
            <a:ext cx="6858000" cy="2438655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Balogh Ákos munka- és tűzvédelmi 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főelőadó</a:t>
            </a:r>
          </a:p>
          <a:p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Debreceni Egyetem Kancellária Biztonságszervezési Önálló 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Osztály</a:t>
            </a:r>
          </a:p>
          <a:p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Tel.: 06-287-1411</a:t>
            </a:r>
          </a:p>
          <a:p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-mail: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balogh.akos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fin.unideb.hu</a:t>
            </a:r>
            <a:endParaRPr lang="hu-H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4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MENTÉSI TERV</a:t>
            </a:r>
            <a:endParaRPr lang="hu-H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i="1" dirty="0" smtClean="0"/>
              <a:t>	</a:t>
            </a:r>
            <a:r>
              <a:rPr lang="hu-H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rendellenes </a:t>
            </a:r>
            <a:r>
              <a:rPr lang="hu-H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körülmények kialakulása esetére - amikor a szabályos üzemvitelre vonatkozó biztonsági előírások nem tarthatók be - a munkahely jellegére, helyzetére, kiterjedésére, valamint a veszélyforrások hatására, továbbá a munkavégzés hatókörében tartózkodókra is tekintettel mentési tervet kell készíteni, és a mentéshez szükséges személyeket ki kell </a:t>
            </a:r>
            <a:r>
              <a:rPr lang="hu-H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jelölni.</a:t>
            </a:r>
            <a:endParaRPr lang="hu-H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EGYSÉGES ÉS ÁTFOGÓ MEGELŐZÉSI STRATÉGIA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hu-H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Az </a:t>
            </a:r>
            <a:r>
              <a:rPr lang="hu-H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egészséget nem veszélyeztető és biztonságos munkavégzés érdekében a munkáltató köteles egységes és átfogó megelőzési stratégiát kialakítani a munkahelyi veszélyek csökkentése, a biztonságos munkakörnyezet kialakítása és a balesetek elkerülése érdekében</a:t>
            </a:r>
            <a:r>
              <a:rPr lang="hu-H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None/>
            </a:pPr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hu-H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/>
          <a:lstStyle/>
          <a:p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KOCKÁZATÉRTÉKELÉS</a:t>
            </a:r>
            <a:endParaRPr lang="hu-H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hu-HU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munkáltatónak </a:t>
            </a:r>
            <a:r>
              <a:rPr lang="hu-HU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rendelkeznie kell kockázatértékeléssel, amelyben köteles minőségileg, illetve szükség esetén mennyiségileg értékelni a munkavállalók egészségét és biztonságát veszélyeztető kockázatokat, különös tekintettel az alkalmazott munkaeszközökre, veszélyes anyagokra és keverékekre, a munkavállalókat érő terhelésekre, valamint a munkahelyek kialakítására</a:t>
            </a:r>
            <a:r>
              <a:rPr lang="hu-HU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A </a:t>
            </a:r>
            <a:r>
              <a:rPr lang="hu-HU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kockázatértékelés során a munkáltató azonosítja a várható veszélyeket (veszélyforrásokat, veszélyhelyzeteket), valamint a veszélyeztetettek körét, felbecsüli a veszély jellege (baleset, egészségkárosodás) szerint a veszélyeztetettség mértékét.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ORVOSI ALKALMASSÁGI VIZSGÁLATOK RENDJE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A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munkára való alkalmasságról külön jogszabályban meghatározott orvosi vizsgálat alapján kell dönteni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hu-HU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1" indent="-342900">
              <a:buNone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A szervezett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munkavégzés keretében foglalkoztatottak időszakos alkalmassági vizsgálaton vesznek részt a munkaköri alkalmasság újbóli véleményezése céljából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lvl="1" indent="-342900">
              <a:buNone/>
            </a:pPr>
            <a:r>
              <a:rPr lang="hu-HU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endParaRPr lang="hu-H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MUNKAKÖRI ÉS A SZAKMAI ALKALMASSÁG ORVOSI VIZSGÁLATA LEHET</a:t>
            </a:r>
            <a:endParaRPr lang="hu-H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dirty="0"/>
              <a:t> </a:t>
            </a:r>
            <a:endParaRPr lang="hu-HU" dirty="0"/>
          </a:p>
          <a:p>
            <a:pPr lvl="0" algn="ctr"/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előzetes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időszakos </a:t>
            </a:r>
          </a:p>
          <a:p>
            <a:pPr lvl="0" algn="ctr"/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soron kívüli</a:t>
            </a:r>
          </a:p>
          <a:p>
            <a:pPr lvl="0" algn="ctr"/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záró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/>
            <a:r>
              <a:rPr lang="hu-HU" sz="44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Előzetes munkaköri vizsgálat</a:t>
            </a:r>
            <a:endParaRPr lang="hu-HU" sz="4400" b="1" cap="al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buNone/>
            </a:pPr>
            <a:endParaRPr lang="hu-HU" sz="3600" b="1" cap="all" dirty="0"/>
          </a:p>
          <a:p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Előzetes alkalmassági vizsgálatra kell küldeni:</a:t>
            </a:r>
          </a:p>
          <a:p>
            <a:pPr lvl="0"/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a munka-, közalkalmazotti jogviszony létesítése előtt minden munkavállalót</a:t>
            </a:r>
          </a:p>
          <a:p>
            <a:pPr lvl="0">
              <a:buNone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A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munkakör, munkahely, munkakörülmény megváltoztatása előtt: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minden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fizikai munkát végző munkavállalót,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minden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fiatalkorú munkavállalót,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nem fizikai munkát végzők közül azokat, akik új munkakörükben vagy munkahelyükön a korábbitól eltérő mértékű vagy jellegű megterhelésnek, illetve munkaköri ártalomnak lesznek kitéve.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214446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hu-HU" sz="44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Időszakos munkaköri alkalmassági vizsgálat</a:t>
            </a:r>
            <a:r>
              <a:rPr lang="hu-HU" sz="4400" b="1" cap="all" dirty="0" smtClean="0"/>
              <a:t/>
            </a:r>
            <a:br>
              <a:rPr lang="hu-HU" sz="4400" b="1" cap="all" dirty="0" smtClean="0"/>
            </a:b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Időszakos </a:t>
            </a:r>
            <a:r>
              <a:rPr lang="hu-H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munkaköri alkalmassági vizsgálatra kell küldeni a munkavállalókat a munkaköri alkalmasság újbóli véleményezése céljából, a </a:t>
            </a:r>
            <a:r>
              <a:rPr lang="hu-H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munkaköri, szakmai, illetve személyi higiénés alkalmasság orvosi vizsgálatáról és véleményezéséről rendelkező 33/1998. (VI. 24.) NM rendelet előírása alapján a rendelet  mellékletében szereplő gyakorisággal.  </a:t>
            </a:r>
          </a:p>
          <a:p>
            <a:pPr>
              <a:buNone/>
            </a:pPr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hu-HU" sz="44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Soron kívüli munkaköri alkalmassági vizsgálat</a:t>
            </a:r>
            <a:r>
              <a:rPr lang="hu-HU" sz="3600" b="1" cap="all" dirty="0" smtClean="0"/>
              <a:t/>
            </a:r>
            <a:br>
              <a:rPr lang="hu-HU" sz="3600" b="1" cap="all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8634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Soron </a:t>
            </a:r>
            <a:r>
              <a:rPr lang="hu-HU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kívüli felülvizsgálatot rendelhető el akkor, ha a munkavállaló, egészségi állapotában olyan változás következett be, amely feltehetően alkalmatlanná teszi az adott munkakör egészséget nem veszélyeztető és biztonságos ellátására.</a:t>
            </a:r>
          </a:p>
          <a:p>
            <a:pPr lvl="0">
              <a:buNone/>
            </a:pPr>
            <a:r>
              <a:rPr lang="hu-HU" sz="3400" dirty="0" smtClean="0"/>
              <a:t>	</a:t>
            </a:r>
            <a:r>
              <a:rPr lang="hu-HU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Ilyen </a:t>
            </a:r>
            <a:r>
              <a:rPr lang="hu-HU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lehet: </a:t>
            </a:r>
          </a:p>
          <a:p>
            <a:pPr lvl="0"/>
            <a:r>
              <a:rPr lang="hu-HU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ha a munkavállaló egészségi állapotában olyan változás következett be, vagy olyan sérülést szenvedett, amely befolyásolhatja az adott munkakör egészséget nem veszélyeztető és biztonságos ellátását;</a:t>
            </a:r>
          </a:p>
          <a:p>
            <a:r>
              <a:rPr lang="hu-HU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ha az „Egészségügyi Nyilatkozat”</a:t>
            </a:r>
            <a:r>
              <a:rPr lang="hu-HU" sz="3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-on</a:t>
            </a:r>
            <a:r>
              <a:rPr lang="hu-HU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u-HU" sz="3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nyilatkozat</a:t>
            </a:r>
            <a:r>
              <a:rPr lang="hu-HU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 tételére kötelezett munkavállaló, vagy a hallgató az ott felsorolt tüneteket észleli magán, vagy a vele közös háztartásban élőkön;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TOVÁBBÁ, HA</a:t>
            </a:r>
            <a:endParaRPr lang="hu-H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hu-HU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heveny foglalkozási megbetegedés, fokozott expozíció, eszméletvesztéssel járó vagy ismétlődő munkabaleset előfordulását követően;</a:t>
            </a:r>
          </a:p>
          <a:p>
            <a:pPr lvl="0"/>
            <a:r>
              <a:rPr lang="hu-HU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heveny foglalkozási megbetegedésen kívül a munkavállaló, vagy hallgató olyan rosszulléte, betegsége esetén, amely feltehetően munkahelyi okokra vezethető vissza, illetve 30 napos keresőképtelenséget követően, valamint a külön jogszabály szerinti 3. vagy 4. csoportba tartozó biológiai tényezők hatásának kitett munkavállaló esetén a 10 napot meghaladó keresőképtelenséget követően;</a:t>
            </a:r>
          </a:p>
          <a:p>
            <a:pPr lvl="0"/>
            <a:r>
              <a:rPr lang="hu-HU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munkatársa munkabalesetét idézte elő, vagy egy éven belül – saját hibájából – ismételten munkabalesetet szenvedett;</a:t>
            </a:r>
          </a:p>
          <a:p>
            <a:pPr lvl="0"/>
            <a:r>
              <a:rPr lang="hu-HU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munkavégzés közben egy éven belül ismételten a biztonságot veszélyeztető helyzetet idézett elő vagy balesetet okozott, és a balesetvizsgáló (bizottság) a tényállás érdekében ezt szükségesnek tartja és kezdeményezi;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ÉS</a:t>
            </a:r>
            <a:endParaRPr lang="hu-H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ha a fokozott orvosi ellenőrzésen, gondozáson a munkavállaló nem jelent meg;</a:t>
            </a:r>
          </a:p>
          <a:p>
            <a:pPr lvl="0"/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a 33/1998.(VI. 24.) NM rendelet 7.§ (1) bekezdése szerinti esetekben.</a:t>
            </a:r>
          </a:p>
          <a:p>
            <a:pPr lvl="1"/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foglalkozási megbetegedés- vagy fokozott expozíció gyanúja esetén. </a:t>
            </a:r>
          </a:p>
          <a:p>
            <a:pPr lvl="1"/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ha a munkavállaló előre nem várt esemény során expozíciót szenved;</a:t>
            </a:r>
          </a:p>
          <a:p>
            <a:pPr lvl="1"/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látásromlás, </a:t>
            </a:r>
          </a:p>
          <a:p>
            <a:pPr lvl="1"/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egyéb pszichés (mentális) megterhelés esetén,</a:t>
            </a:r>
          </a:p>
          <a:p>
            <a:pPr lvl="1"/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fizikai állapotromlás esetén, </a:t>
            </a:r>
          </a:p>
          <a:p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ha a munkavállaló munkavégzése 6 hónapot meghaladóan szünetel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MAI TÉMÁINK</a:t>
            </a:r>
            <a:endParaRPr lang="hu-H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2910" y="2071678"/>
            <a:ext cx="7886700" cy="4351338"/>
          </a:xfrm>
        </p:spPr>
        <p:txBody>
          <a:bodyPr/>
          <a:lstStyle/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unkavédelmi dokumentációk bemutatása 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unkaköri és a szakmai alkalmasság orvosi vizsgálatok fajtái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Munkavégzésre alkalmas állapot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Képernyő előtti munkavégzés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„Magasban” végzet munka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Általános elektromos munkavédelmi előírások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Egyéni védőeszközök</a:t>
            </a:r>
          </a:p>
          <a:p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hu-HU" sz="40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Foglalkozás-egészségügyi orvosi záró vizsgálat</a:t>
            </a:r>
            <a:r>
              <a:rPr lang="hu-HU" sz="3600" b="1" cap="all" dirty="0" smtClean="0"/>
              <a:t/>
            </a:r>
            <a:br>
              <a:rPr lang="hu-HU" sz="3600" b="1" cap="all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33/1998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. (VI. 24.) NM rendelet 8. § 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záró vizsgálatot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kell végezni:</a:t>
            </a:r>
          </a:p>
          <a:p>
            <a:pPr lvl="0"/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külön jogszabályban szereplő emberi rákkeltő hatású anyagok tízéves, benzol, illetve ionizáló sugárzás négyéves expozícióját követően a tevékenység, illetve a munkaviszony megszűnésekor;</a:t>
            </a:r>
          </a:p>
          <a:p>
            <a:pPr lvl="0"/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idült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foglalkozási betegség veszélyével járó munkavégzés, munkakörnyezet esetén, illetve akkor, ha a foglalkoztatott a korkedvezményre jogosító munkakörben legalább négy évet dolgozott, a foglalkoztatás megszűnésekor;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külföldi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munkavégzés esetén a munkavállaló végleges hazatérését követően.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MUNKAVÉGZÉSRE ALKALMAS ÁLLAPOT</a:t>
            </a:r>
            <a:endParaRPr lang="hu-H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33900"/>
            <a:ext cx="8229600" cy="4058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MUNKAVÉGZÉSRE ALKALMAS ÁLLAPOT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Munkavállaló köteles biztonságos munkavégzésre alkalmas állapotban megjelenni munkahelyén kipihenten, összeszedett lelki állapotban. Alkoholt, drogot és bódítóhatású gyógyszert a munkavégzés előtt, közben fogyasztani tilos. Azt a munkavállalót, aki előbb említett szerek hatása alatt áll vagy olyan lelki állapotban van, hogy az egészséget nem veszélyeztető és biztonságos munka végzés feltételeinek nem felel meg, a munkavégzéstől haladéktalanul el kell tiltani.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latin typeface="Tahoma" pitchFamily="34" charset="0"/>
                <a:ea typeface="Tahoma" pitchFamily="34" charset="0"/>
                <a:cs typeface="Tahoma" pitchFamily="34" charset="0"/>
              </a:rPr>
              <a:t>KÉPERNYŐ ELŐTTI MUNKAVÉGZÉS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50/1999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. (</a:t>
            </a:r>
            <a:r>
              <a:rPr lang="hu-H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XI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. 3.) EüM 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rendelet a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képernyő előtti munkavégzés minimális egészségügyi és biztonsági 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követelményeiről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szervezett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munkavégzés keretében foglalkoztatott munkavállalóra, aki napi munkaidejéből legalább 4 órán keresztül rendszeresen képernyős eszközt használ</a:t>
            </a:r>
            <a:endParaRPr lang="hu-H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2500306"/>
            <a:ext cx="4443513" cy="2449032"/>
          </a:xfrm>
        </p:spPr>
      </p:pic>
    </p:spTree>
    <p:extLst>
      <p:ext uri="{BB962C8B-B14F-4D97-AF65-F5344CB8AC3E}">
        <p14:creationId xmlns="" xmlns:p14="http://schemas.microsoft.com/office/powerpoint/2010/main" val="19343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>
                <a:latin typeface="Tahoma" pitchFamily="34" charset="0"/>
                <a:ea typeface="Tahoma" pitchFamily="34" charset="0"/>
                <a:cs typeface="Tahoma" pitchFamily="34" charset="0"/>
              </a:rPr>
              <a:t>KÉPERNYŐ ELŐTTI MUNKAVÉGZÉS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4165772" cy="460377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 </a:t>
            </a:r>
            <a:r>
              <a:rPr lang="hu-HU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már bizonyított tény, hogy a képernyő előtti munka az egyoldalú igénybevétel miatt betegséget okozhat.</a:t>
            </a:r>
          </a:p>
          <a:p>
            <a:pPr marL="0" indent="0">
              <a:buNone/>
            </a:pPr>
            <a:r>
              <a:rPr lang="hu-HU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Leggyakoribb </a:t>
            </a:r>
            <a:r>
              <a:rPr lang="hu-HU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tünetek:</a:t>
            </a:r>
          </a:p>
          <a:p>
            <a:r>
              <a:rPr lang="hu-HU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hu-HU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yak, váll, hát, deréktáji fájdalmak</a:t>
            </a:r>
          </a:p>
          <a:p>
            <a:r>
              <a:rPr lang="hu-HU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hu-HU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zem, fej fájás</a:t>
            </a:r>
          </a:p>
          <a:p>
            <a:r>
              <a:rPr lang="hu-HU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í</a:t>
            </a:r>
            <a:r>
              <a:rPr lang="hu-HU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nhüvelygyulladás</a:t>
            </a:r>
          </a:p>
          <a:p>
            <a:r>
              <a:rPr lang="hu-HU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hu-HU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gyéb csont- és izomrendszeri rendellenességek  </a:t>
            </a:r>
          </a:p>
          <a:p>
            <a:endParaRPr lang="hu-HU" dirty="0" smtClean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20514" y="2083936"/>
            <a:ext cx="2903472" cy="38347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95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KÉPERNYŐ ELŐTTI MUNKAVÉGZÉS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28596" y="1928802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Megfelelő berendezési tárgyak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Megfelelő munkaeszközök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Helyes testtartás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Távolságok betartása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Testhelyzet változtatása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Mozgás, tornázás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Szem pihentetése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Munkafolyamat szervezés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714488"/>
            <a:ext cx="3429024" cy="43817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97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0594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latin typeface="Tahoma" pitchFamily="34" charset="0"/>
                <a:ea typeface="Tahoma" pitchFamily="34" charset="0"/>
                <a:cs typeface="Tahoma" pitchFamily="34" charset="0"/>
              </a:rPr>
              <a:t>KÉPERNYŐ ELŐTTI MUNKAVÉGZÉS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munkáltató a munkafolyamatokat úgy szervezi meg, hogy a folyamatos képernyő előtti munkavégzést óránként legalább tízperces 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össze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nem vonható - szünetek szakítsák meg, továbbá a képernyő előtti tényleges munkavégzés összes ideje a napi hat órát ne haladja meg.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300853"/>
            <a:ext cx="3886200" cy="3400881"/>
          </a:xfrm>
        </p:spPr>
      </p:pic>
    </p:spTree>
    <p:extLst>
      <p:ext uri="{BB962C8B-B14F-4D97-AF65-F5344CB8AC3E}">
        <p14:creationId xmlns="" xmlns:p14="http://schemas.microsoft.com/office/powerpoint/2010/main" val="22825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3459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latin typeface="Tahoma" pitchFamily="34" charset="0"/>
                <a:ea typeface="Tahoma" pitchFamily="34" charset="0"/>
                <a:cs typeface="Tahoma" pitchFamily="34" charset="0"/>
              </a:rPr>
              <a:t>MAGASBAN VÉGZETT MUNKA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42910" y="1357298"/>
            <a:ext cx="3886200" cy="5214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Csak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biztonságos a mindenkori céloknak és igénybevételeknek megfelelő, jó állapotú, elcsúszás és félrebillenés ellen biztosított létrákat, hordozható lépcsőket szabad 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használni.</a:t>
            </a:r>
          </a:p>
          <a:p>
            <a:pPr>
              <a:buNone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Használatbavétel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előtt minden esetben meg kell győződni a létra használhatóságáról, szerkezeti épségéről. 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77" t="4049" r="15571" b="14923"/>
          <a:stretch/>
        </p:blipFill>
        <p:spPr>
          <a:xfrm>
            <a:off x="5338120" y="1156319"/>
            <a:ext cx="2557848" cy="5406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327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>
                <a:latin typeface="Tahoma" pitchFamily="34" charset="0"/>
                <a:ea typeface="Tahoma" pitchFamily="34" charset="0"/>
                <a:cs typeface="Tahoma" pitchFamily="34" charset="0"/>
              </a:rPr>
              <a:t>MAGASBAN VÉGZETT MUNKA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71472" y="1643050"/>
            <a:ext cx="3886200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A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támasztó, illetve függesztett létrákat - a kötéllétra kivételével - elcsúszás és kilengés ellen biztosítani kell. </a:t>
            </a:r>
            <a:endParaRPr lang="hu-H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A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létrákat rendeltetésüknek megfelelően kell használni. </a:t>
            </a:r>
            <a:endParaRPr lang="hu-H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Álló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létrát tilos támasztva használni.</a:t>
            </a:r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1758891"/>
            <a:ext cx="3914802" cy="412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09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236337"/>
            <a:ext cx="7886700" cy="781095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Tahoma" pitchFamily="34" charset="0"/>
                <a:ea typeface="Tahoma" pitchFamily="34" charset="0"/>
                <a:cs typeface="Tahoma" pitchFamily="34" charset="0"/>
              </a:rPr>
              <a:t>ÁLTALÁNOS </a:t>
            </a:r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ELEKTROMOS MUNKAVÉDELMI ELŐÍRÁSOK</a:t>
            </a:r>
            <a:endParaRPr lang="hu-H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1428736"/>
            <a:ext cx="5643602" cy="6011644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Elektromos készülékeket, vezetékeket, csatlakozókat, kapcsolókat, elosztókat, biztosítékokat melegedés, füstölés, sérülés esetén a hálózatról le kell </a:t>
            </a:r>
            <a:r>
              <a:rPr 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választani.</a:t>
            </a:r>
            <a:endParaRPr lang="hu-H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Javításukat csak az azzal megbízott villany szerelő szakember </a:t>
            </a:r>
            <a:r>
              <a:rPr 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végezheti.</a:t>
            </a:r>
            <a:endParaRPr lang="hu-H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Hibás, törött készüléket ne </a:t>
            </a:r>
            <a:r>
              <a:rPr 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használjunk.</a:t>
            </a:r>
            <a:endParaRPr lang="hu-H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Izzó csere, elektromos készülékekbe nyúlás esetén az áramkört minden esetben áramtalanítani </a:t>
            </a:r>
            <a:r>
              <a:rPr 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kell.</a:t>
            </a:r>
            <a:endParaRPr lang="hu-H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b="988"/>
          <a:stretch/>
        </p:blipFill>
        <p:spPr>
          <a:xfrm>
            <a:off x="6072198" y="1785926"/>
            <a:ext cx="2364386" cy="450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995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MUNKAVÉDELEM</a:t>
            </a:r>
            <a:endParaRPr lang="hu-HU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697" y="1815922"/>
            <a:ext cx="8644607" cy="4526605"/>
          </a:xfrm>
        </p:spPr>
      </p:pic>
    </p:spTree>
    <p:extLst>
      <p:ext uri="{BB962C8B-B14F-4D97-AF65-F5344CB8AC3E}">
        <p14:creationId xmlns:p14="http://schemas.microsoft.com/office/powerpoint/2010/main" xmlns="" val="8352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50126"/>
            <a:ext cx="7886700" cy="1202157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ÁLTALÁNOS </a:t>
            </a:r>
            <a:r>
              <a:rPr lang="hu-HU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ELEKTROMOS MUNKAVÉDELMI </a:t>
            </a:r>
            <a:r>
              <a:rPr lang="hu-HU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ELŐÍRÁSOK </a:t>
            </a:r>
            <a:endParaRPr lang="hu-HU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2965" y="1352282"/>
            <a:ext cx="4413862" cy="571178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Ha </a:t>
            </a:r>
            <a:r>
              <a:rPr lang="hu-HU" dirty="0"/>
              <a:t>a készülékek csatlakozó vezetékének szigetelése </a:t>
            </a:r>
            <a:r>
              <a:rPr lang="hu-HU" dirty="0" smtClean="0"/>
              <a:t>sérült, </a:t>
            </a:r>
            <a:r>
              <a:rPr lang="hu-HU" dirty="0"/>
              <a:t>a készüléket ne használjuk, gondoskodjunk szakszerű </a:t>
            </a:r>
            <a:r>
              <a:rPr lang="hu-HU" dirty="0" smtClean="0"/>
              <a:t>javításukról.</a:t>
            </a:r>
            <a:endParaRPr lang="hu-HU" dirty="0"/>
          </a:p>
          <a:p>
            <a:r>
              <a:rPr lang="hu-HU" dirty="0"/>
              <a:t>Vezetékek, hosszabbítok házilag történő hosszabbítása </a:t>
            </a:r>
            <a:r>
              <a:rPr lang="hu-HU" dirty="0" smtClean="0"/>
              <a:t>TILOS!</a:t>
            </a:r>
            <a:endParaRPr lang="hu-HU" dirty="0"/>
          </a:p>
          <a:p>
            <a:r>
              <a:rPr lang="hu-HU" dirty="0"/>
              <a:t>Elosztók </a:t>
            </a:r>
            <a:r>
              <a:rPr lang="hu-HU" dirty="0" smtClean="0"/>
              <a:t>túlterhelése, hosszabbítók használata.</a:t>
            </a:r>
            <a:endParaRPr lang="hu-HU" dirty="0"/>
          </a:p>
          <a:p>
            <a:r>
              <a:rPr lang="hu-HU" dirty="0"/>
              <a:t>A munka befejezése </a:t>
            </a:r>
            <a:r>
              <a:rPr lang="hu-HU" dirty="0" smtClean="0"/>
              <a:t>után minden elektromos berendezést ki kell kapcsolni, kivéve az állandó jelleggel üzemelő berendezéseket.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1500174"/>
            <a:ext cx="3286148" cy="5190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758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MUNKAVÁLLALÓK VÉDELME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Azoknál a munkafolyamatoknál, amelyeknél a munkavállaló veszélyforrás hatásának lehet kitéve, a hatásos védelmet - amennyiben külön jogszabály eltérően nem rendelkezik - zárt technológia alkalmazásával, ha ez nem oldható meg, akkor kollektív műszaki védelem, szervezési intézkedések, egyéni védőeszközök - szükség szerinti együttes - alkalmazásával kell megvalósítani.</a:t>
            </a:r>
          </a:p>
          <a:p>
            <a:pPr>
              <a:buNone/>
            </a:pP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Az előbbieket alkalmazni kell a munkavégzés hatókörében tartózkodókra is.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84822"/>
            <a:ext cx="7886700" cy="806852"/>
          </a:xfrm>
        </p:spPr>
        <p:txBody>
          <a:bodyPr/>
          <a:lstStyle/>
          <a:p>
            <a:pPr algn="ctr"/>
            <a:r>
              <a:rPr lang="hu-HU" b="1" dirty="0">
                <a:latin typeface="Tahoma" pitchFamily="34" charset="0"/>
                <a:ea typeface="Tahoma" pitchFamily="34" charset="0"/>
                <a:cs typeface="Tahoma" pitchFamily="34" charset="0"/>
              </a:rPr>
              <a:t>EGYÉNI VÉDŐESZKÖZÖK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991675"/>
            <a:ext cx="7886700" cy="4486275"/>
          </a:xfrm>
        </p:spPr>
        <p:txBody>
          <a:bodyPr/>
          <a:lstStyle/>
          <a:p>
            <a:pPr marL="0" indent="0" algn="ctr">
              <a:buNone/>
            </a:pPr>
            <a:r>
              <a:rPr lang="hu-H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hu-HU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munkavállalók részére szükséges egyéni </a:t>
            </a:r>
            <a:r>
              <a:rPr lang="hu-H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védőfelszerelést </a:t>
            </a:r>
            <a:r>
              <a:rPr lang="hu-HU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a munkáltatónak </a:t>
            </a:r>
            <a:r>
              <a:rPr lang="hu-H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kell meghatároznia </a:t>
            </a:r>
            <a:r>
              <a:rPr lang="hu-HU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és biztosítania a foglalkozás-egészségügyi szolgálat </a:t>
            </a:r>
            <a:r>
              <a:rPr lang="hu-H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orvosának közreműködésével</a:t>
            </a:r>
            <a:r>
              <a:rPr lang="hu-HU" dirty="0" smtClean="0"/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2" y="3320789"/>
            <a:ext cx="3643338" cy="3537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22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>
          <a:xfrm>
            <a:off x="628650" y="282946"/>
            <a:ext cx="7886700" cy="903636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MI SZÁMÍT VÉDŐFELSZERELÉSNEK?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u-HU" sz="3000" b="1" dirty="0"/>
              <a:t>	</a:t>
            </a:r>
          </a:p>
        </p:txBody>
      </p:sp>
      <p:pic>
        <p:nvPicPr>
          <p:cNvPr id="18" name="Kép 1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785926"/>
            <a:ext cx="3864954" cy="481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Kép 18" descr="3876.jpg"/>
          <p:cNvPicPr>
            <a:picLocks noChangeAspect="1"/>
          </p:cNvPicPr>
          <p:nvPr/>
        </p:nvPicPr>
        <p:blipFill>
          <a:blip r:embed="rId3" cstate="print"/>
          <a:srcRect t="17082"/>
          <a:stretch>
            <a:fillRect/>
          </a:stretch>
        </p:blipFill>
        <p:spPr>
          <a:xfrm>
            <a:off x="628650" y="1700809"/>
            <a:ext cx="3729036" cy="4907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602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36" b="7850"/>
          <a:stretch/>
        </p:blipFill>
        <p:spPr bwMode="auto">
          <a:xfrm>
            <a:off x="857224" y="460726"/>
            <a:ext cx="7369935" cy="639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569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84822"/>
            <a:ext cx="7886700" cy="806852"/>
          </a:xfrm>
        </p:spPr>
        <p:txBody>
          <a:bodyPr/>
          <a:lstStyle/>
          <a:p>
            <a:pPr algn="ctr"/>
            <a:r>
              <a:rPr lang="hu-HU" b="1" dirty="0">
                <a:latin typeface="Tahoma" pitchFamily="34" charset="0"/>
                <a:ea typeface="Tahoma" pitchFamily="34" charset="0"/>
                <a:cs typeface="Tahoma" pitchFamily="34" charset="0"/>
              </a:rPr>
              <a:t>EGYÉNI VÉDŐESZKÖZÖK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236374"/>
            <a:ext cx="7886700" cy="4486275"/>
          </a:xfrm>
        </p:spPr>
        <p:txBody>
          <a:bodyPr/>
          <a:lstStyle/>
          <a:p>
            <a:pPr marL="0" indent="0" algn="ctr">
              <a:buNone/>
            </a:pPr>
            <a:r>
              <a:rPr lang="hu-H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Az </a:t>
            </a:r>
            <a:r>
              <a:rPr lang="hu-HU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egyéni védőeszközöknek kihordási ideje nincs, amint védőképességük </a:t>
            </a:r>
            <a:r>
              <a:rPr lang="hu-H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csökken, </a:t>
            </a:r>
            <a:r>
              <a:rPr lang="hu-HU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azonnali cseréjükről gondoskodni </a:t>
            </a:r>
            <a:r>
              <a:rPr lang="hu-H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kell!</a:t>
            </a:r>
            <a:endParaRPr lang="hu-HU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2928934"/>
            <a:ext cx="5500726" cy="3758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992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230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KÖSZÖNÖM A </a:t>
            </a:r>
            <a:r>
              <a:rPr lang="hu-HU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FIGYELMET!</a:t>
            </a:r>
            <a:endParaRPr lang="hu-H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Tartalom helye 3" descr="e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2486" y="1133342"/>
            <a:ext cx="7679029" cy="5447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119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249217"/>
            <a:ext cx="7886700" cy="948520"/>
          </a:xfrm>
        </p:spPr>
        <p:txBody>
          <a:bodyPr/>
          <a:lstStyle/>
          <a:p>
            <a:pPr algn="ctr"/>
            <a:r>
              <a:rPr lang="hu-H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 IS A MUNKAVÉDELEM?</a:t>
            </a:r>
            <a:endParaRPr lang="hu-H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642910" y="1357298"/>
            <a:ext cx="7886700" cy="5072098"/>
          </a:xfrm>
        </p:spPr>
        <p:txBody>
          <a:bodyPr>
            <a:normAutofit/>
          </a:bodyPr>
          <a:lstStyle/>
          <a:p>
            <a:r>
              <a:rPr lang="hu-H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Munkavégzés közben a munkavállalók egészségét, testi épségét – kellő védelem, vagy védőintézkedés hiányában – különféle károsodás érheti.</a:t>
            </a:r>
          </a:p>
          <a:p>
            <a:r>
              <a:rPr lang="hu-H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Munkavédelem </a:t>
            </a:r>
            <a:r>
              <a:rPr lang="hu-H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két </a:t>
            </a:r>
            <a:r>
              <a:rPr lang="hu-H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fő részből tevődik össze: </a:t>
            </a:r>
            <a:br>
              <a:rPr lang="hu-H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munkabiztonsági előírásokból (ez a konkrét </a:t>
            </a:r>
            <a:r>
              <a:rPr lang="hu-H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munkavédelem) munka-egészségügyi </a:t>
            </a:r>
            <a:r>
              <a:rPr lang="hu-H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követelményekből (ez a </a:t>
            </a:r>
            <a:r>
              <a:rPr lang="hu-H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foglalkozás-egészségügy</a:t>
            </a:r>
            <a:r>
              <a:rPr lang="hu-H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hu-H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munkabiztonság célja: a sérülések, ártalmak elleni védelem, ezek kockázatának megszüntetése, vagy csökkentése és ez által a munkavállaló munkaerejének, testi épségének megóvása.</a:t>
            </a:r>
          </a:p>
          <a:p>
            <a:r>
              <a:rPr lang="hu-H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munkavédelem feladata: munkavállalók testi épségének védelme, egészségének megóvása a munka során keletkező ártalmaktól, műszaki, egészségügyi, jogi, szervezési, oktatási, nevelési eszközök igénybevételével.</a:t>
            </a:r>
          </a:p>
          <a:p>
            <a:pPr algn="just"/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10424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68388"/>
            <a:ext cx="7886700" cy="1325563"/>
          </a:xfrm>
        </p:spPr>
        <p:txBody>
          <a:bodyPr/>
          <a:lstStyle/>
          <a:p>
            <a:pPr algn="ctr"/>
            <a:r>
              <a:rPr lang="hu-H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MUNKAVÉDELMI JOGSZABÁLYOK</a:t>
            </a:r>
            <a:endParaRPr lang="hu-H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4348" y="1835240"/>
            <a:ext cx="7886700" cy="4665594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hu-H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 Törvénykönyve 1992. évi </a:t>
            </a:r>
            <a:r>
              <a:rPr lang="hu-HU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XXII</a:t>
            </a:r>
            <a:r>
              <a:rPr lang="hu-H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Törvény</a:t>
            </a:r>
          </a:p>
          <a:p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hu-H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Munkavédelemről szóló 1993. évi </a:t>
            </a:r>
            <a:r>
              <a:rPr lang="hu-HU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XCIII</a:t>
            </a:r>
            <a:r>
              <a:rPr lang="hu-H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Törvény</a:t>
            </a:r>
          </a:p>
          <a:p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Munkahelyek munkavédelmi követelményeinek minimális szintjéről 3/2002. (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II.8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EüM rendelet </a:t>
            </a:r>
          </a:p>
          <a:p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8/1998. (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31.) MüM rendelet a munkaeszközök és használatuk biztonsági és egészségügyi követelményeinek minimális szintjéről.</a:t>
            </a:r>
          </a:p>
          <a:p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65/1999. (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XII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22.) EüM rendelet a munkavállalók munkahelyen történő egyéni védőeszköz használatának minimális biztonsági és egészségvédelmi követelményeiről.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433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618186" y="502277"/>
            <a:ext cx="4510088" cy="6141433"/>
          </a:xfrm>
        </p:spPr>
        <p:txBody>
          <a:bodyPr>
            <a:noAutofit/>
          </a:bodyPr>
          <a:lstStyle/>
          <a:p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51/2013</a:t>
            </a: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(VII. 15.) EMMI </a:t>
            </a: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rendelet az </a:t>
            </a: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egészségügyi szolgáltatás keretében használt, éles vagy hegyes munkaeszközök által okozott sérülések megelőzésére, az ilyen eszközök használatából eredő kockázatok kezelésére, valamint az egészségügyi tevékenységet végző személyek tájékoztatására és képzésére vonatkozó </a:t>
            </a: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követelményekről</a:t>
            </a:r>
          </a:p>
          <a:p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50/1999. (XI. 3.) EüM rendelet a képernyő előtti munkavégzés minimális egészségügyi és biztonsági </a:t>
            </a: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követelményeiről</a:t>
            </a:r>
          </a:p>
          <a:p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5/1989</a:t>
            </a:r>
            <a:r>
              <a:rPr lang="hu-H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(X. 8.) MÉM </a:t>
            </a: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rendelet </a:t>
            </a: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Erdészeti </a:t>
            </a:r>
            <a:r>
              <a:rPr lang="hu-H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Biztonsági Szabályzat </a:t>
            </a:r>
            <a:endParaRPr lang="hu-H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Több mint száz rendelet, biztonsági szabályzat, előírás, szabvány van érvényben</a:t>
            </a:r>
          </a:p>
          <a:p>
            <a:endParaRPr lang="hu-H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227"/>
          <a:stretch/>
        </p:blipFill>
        <p:spPr>
          <a:xfrm>
            <a:off x="5072066" y="695639"/>
            <a:ext cx="3601856" cy="59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10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886700" cy="1111319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HELYI SZABÁLYOZÁSOK, ELŐÍRÁSOK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2" y="1857364"/>
            <a:ext cx="2678925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571612"/>
            <a:ext cx="8071029" cy="4351338"/>
          </a:xfrm>
        </p:spPr>
        <p:txBody>
          <a:bodyPr/>
          <a:lstStyle/>
          <a:p>
            <a:pPr>
              <a:buNone/>
            </a:pPr>
            <a:endParaRPr lang="hu-HU" dirty="0"/>
          </a:p>
          <a:p>
            <a:endParaRPr lang="hu-H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Munkavédelmi </a:t>
            </a:r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zabályzat</a:t>
            </a:r>
          </a:p>
          <a:p>
            <a:r>
              <a:rPr 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Orvosi alkalmassági vizsgálatok rendje</a:t>
            </a:r>
          </a:p>
          <a:p>
            <a:r>
              <a:rPr 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Egyéni védőeszközök juttatásának rendje</a:t>
            </a:r>
          </a:p>
          <a:p>
            <a:r>
              <a:rPr 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Egységes </a:t>
            </a:r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és </a:t>
            </a:r>
            <a:r>
              <a:rPr 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átfogó </a:t>
            </a:r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megelőzési </a:t>
            </a:r>
            <a:r>
              <a:rPr 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stratégia</a:t>
            </a:r>
          </a:p>
          <a:p>
            <a:r>
              <a:rPr 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Mentési </a:t>
            </a:r>
            <a:r>
              <a:rPr 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terv</a:t>
            </a:r>
          </a:p>
          <a:p>
            <a:r>
              <a:rPr 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Kockázatértékelés</a:t>
            </a:r>
            <a:endParaRPr lang="hu-H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u-HU" dirty="0" smtClean="0"/>
          </a:p>
        </p:txBody>
      </p:sp>
    </p:spTree>
    <p:extLst>
      <p:ext uri="{BB962C8B-B14F-4D97-AF65-F5344CB8AC3E}">
        <p14:creationId xmlns="" xmlns:p14="http://schemas.microsoft.com/office/powerpoint/2010/main" val="30665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MUNKAVÉDELMI SZABÁLYZAT</a:t>
            </a:r>
            <a:endParaRPr lang="hu-H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A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munkavédelmi szabályzat célja a 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törvényekben, rendeletekben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meghatározott munkavédelmi szabályok egységbe foglalása. A szabályzat a vállalkozás egész területére egységes szempontok szerint rögzíti a vezetők és a beosztott munkavállalók munkavédelmi feladatait, az alkalmazás munkavédelmi feltételeit, az oktatás rendjét, az egyéni védőeszközök, védőital és tisztálkodó szerek juttatásának szabályait, a munkavégzésre vonatkozó általános-és specifikus követelményeket, meghatározza a munkavédelmi eljárások rendjét.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EGYÉNI VÉDŐESZKÖZÖK JUTTATÁSÁNAK RENDJE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u-HU" i="1" dirty="0"/>
              <a:t>	</a:t>
            </a:r>
            <a:r>
              <a:rPr lang="hu-H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Az </a:t>
            </a:r>
            <a:r>
              <a:rPr lang="hu-H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egyéni védőeszköz juttatásának belső rendjét a munkáltató írásban határozza meg. E feladat ellátása munkabiztonsági és munkaegészségügyi szaktevékenységnek </a:t>
            </a:r>
            <a:r>
              <a:rPr lang="hu-H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minősül. Amennyiben a munkáltatói munkavállalói </a:t>
            </a:r>
            <a:r>
              <a:rPr lang="hu-H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többféle munkafolyamatot látnak el, munkafolyamatokra bontott egyéni védőeszköz juttatási rendet kell </a:t>
            </a:r>
            <a:r>
              <a:rPr lang="hu-H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kidolgozni.</a:t>
            </a:r>
            <a:endParaRPr lang="hu-H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832</Words>
  <Application>Microsoft Office PowerPoint</Application>
  <PresentationFormat>Diavetítés a képernyőre (4:3 oldalarány)</PresentationFormat>
  <Paragraphs>147</Paragraphs>
  <Slides>36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36</vt:i4>
      </vt:variant>
    </vt:vector>
  </HeadingPairs>
  <TitlesOfParts>
    <vt:vector size="38" baseType="lpstr">
      <vt:lpstr>Office-téma</vt:lpstr>
      <vt:lpstr>1_Office-téma</vt:lpstr>
      <vt:lpstr>1. dia</vt:lpstr>
      <vt:lpstr>MAI TÉMÁINK</vt:lpstr>
      <vt:lpstr>MUNKAVÉDELEM</vt:lpstr>
      <vt:lpstr>MI IS A MUNKAVÉDELEM?</vt:lpstr>
      <vt:lpstr>MUNKAVÉDELMI JOGSZABÁLYOK</vt:lpstr>
      <vt:lpstr>6. dia</vt:lpstr>
      <vt:lpstr>HELYI SZABÁLYOZÁSOK, ELŐÍRÁSOK</vt:lpstr>
      <vt:lpstr>MUNKAVÉDELMI SZABÁLYZAT</vt:lpstr>
      <vt:lpstr>EGYÉNI VÉDŐESZKÖZÖK JUTTATÁSÁNAK RENDJE</vt:lpstr>
      <vt:lpstr>MENTÉSI TERV</vt:lpstr>
      <vt:lpstr>EGYSÉGES ÉS ÁTFOGÓ MEGELŐZÉSI STRATÉGIA </vt:lpstr>
      <vt:lpstr>KOCKÁZATÉRTÉKELÉS</vt:lpstr>
      <vt:lpstr>ORVOSI ALKALMASSÁGI VIZSGÁLATOK RENDJE</vt:lpstr>
      <vt:lpstr>A MUNKAKÖRI ÉS A SZAKMAI ALKALMASSÁG ORVOSI VIZSGÁLATA LEHET</vt:lpstr>
      <vt:lpstr>Előzetes munkaköri vizsgálat</vt:lpstr>
      <vt:lpstr>Időszakos munkaköri alkalmassági vizsgálat </vt:lpstr>
      <vt:lpstr>Soron kívüli munkaköri alkalmassági vizsgálat </vt:lpstr>
      <vt:lpstr>TOVÁBBÁ, HA</vt:lpstr>
      <vt:lpstr>ÉS</vt:lpstr>
      <vt:lpstr>Foglalkozás-egészségügyi orvosi záró vizsgálat </vt:lpstr>
      <vt:lpstr>MUNKAVÉGZÉSRE ALKALMAS ÁLLAPOT</vt:lpstr>
      <vt:lpstr>MUNKAVÉGZÉSRE ALKALMAS ÁLLAPOT</vt:lpstr>
      <vt:lpstr>KÉPERNYŐ ELŐTTI MUNKAVÉGZÉS</vt:lpstr>
      <vt:lpstr>KÉPERNYŐ ELŐTTI MUNKAVÉGZÉS</vt:lpstr>
      <vt:lpstr>KÉPERNYŐ ELŐTTI MUNKAVÉGZÉS</vt:lpstr>
      <vt:lpstr>KÉPERNYŐ ELŐTTI MUNKAVÉGZÉS</vt:lpstr>
      <vt:lpstr>MAGASBAN VÉGZETT MUNKA</vt:lpstr>
      <vt:lpstr>MAGASBAN VÉGZETT MUNKA</vt:lpstr>
      <vt:lpstr>ÁLTALÁNOS ELEKTROMOS MUNKAVÉDELMI ELŐÍRÁSOK</vt:lpstr>
      <vt:lpstr>ÁLTALÁNOS ELEKTROMOS MUNKAVÉDELMI ELŐÍRÁSOK </vt:lpstr>
      <vt:lpstr>MUNKAVÁLLALÓK VÉDELME</vt:lpstr>
      <vt:lpstr>EGYÉNI VÉDŐESZKÖZÖK</vt:lpstr>
      <vt:lpstr>MI SZÁMÍT VÉDŐFELSZERELÉSNEK?</vt:lpstr>
      <vt:lpstr>34. dia</vt:lpstr>
      <vt:lpstr>EGYÉNI VÉDŐESZKÖZÖK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BSZO</dc:creator>
  <cp:lastModifiedBy>BSZO</cp:lastModifiedBy>
  <cp:revision>20</cp:revision>
  <dcterms:created xsi:type="dcterms:W3CDTF">2020-02-20T19:07:55Z</dcterms:created>
  <dcterms:modified xsi:type="dcterms:W3CDTF">2020-02-20T21:30:38Z</dcterms:modified>
</cp:coreProperties>
</file>