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1" r:id="rId5"/>
    <p:sldId id="265" r:id="rId6"/>
    <p:sldId id="264" r:id="rId7"/>
    <p:sldId id="263" r:id="rId8"/>
    <p:sldId id="266" r:id="rId9"/>
    <p:sldId id="274" r:id="rId10"/>
    <p:sldId id="258" r:id="rId11"/>
    <p:sldId id="259" r:id="rId12"/>
    <p:sldId id="267" r:id="rId13"/>
    <p:sldId id="268" r:id="rId14"/>
    <p:sldId id="269" r:id="rId15"/>
    <p:sldId id="278" r:id="rId16"/>
    <p:sldId id="277" r:id="rId17"/>
    <p:sldId id="271" r:id="rId18"/>
    <p:sldId id="270" r:id="rId19"/>
    <p:sldId id="272" r:id="rId20"/>
    <p:sldId id="275" r:id="rId21"/>
    <p:sldId id="276" r:id="rId22"/>
    <p:sldId id="279" r:id="rId23"/>
    <p:sldId id="280" r:id="rId24"/>
    <p:sldId id="287" r:id="rId25"/>
    <p:sldId id="284" r:id="rId26"/>
    <p:sldId id="281" r:id="rId27"/>
    <p:sldId id="283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297" r:id="rId4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50E2-1DF8-4E65-BE0D-C4CFD46600A2}" type="datetimeFigureOut">
              <a:rPr lang="hu-HU" smtClean="0"/>
              <a:pPr/>
              <a:t>2020.03.06.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6F70-D897-4EB4-A33C-2102547D292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50E2-1DF8-4E65-BE0D-C4CFD46600A2}" type="datetimeFigureOut">
              <a:rPr lang="hu-HU" smtClean="0"/>
              <a:pPr/>
              <a:t>2020.03.06.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6F70-D897-4EB4-A33C-2102547D292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50E2-1DF8-4E65-BE0D-C4CFD46600A2}" type="datetimeFigureOut">
              <a:rPr lang="hu-HU" smtClean="0"/>
              <a:pPr/>
              <a:t>2020.03.06.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6F70-D897-4EB4-A33C-2102547D292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50E2-1DF8-4E65-BE0D-C4CFD46600A2}" type="datetimeFigureOut">
              <a:rPr lang="hu-HU" smtClean="0"/>
              <a:pPr/>
              <a:t>2020.03.06.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6F70-D897-4EB4-A33C-2102547D292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50E2-1DF8-4E65-BE0D-C4CFD46600A2}" type="datetimeFigureOut">
              <a:rPr lang="hu-HU" smtClean="0"/>
              <a:pPr/>
              <a:t>2020.03.06.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6F70-D897-4EB4-A33C-2102547D292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50E2-1DF8-4E65-BE0D-C4CFD46600A2}" type="datetimeFigureOut">
              <a:rPr lang="hu-HU" smtClean="0"/>
              <a:pPr/>
              <a:t>2020.03.06.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6F70-D897-4EB4-A33C-2102547D292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50E2-1DF8-4E65-BE0D-C4CFD46600A2}" type="datetimeFigureOut">
              <a:rPr lang="hu-HU" smtClean="0"/>
              <a:pPr/>
              <a:t>2020.03.06.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6F70-D897-4EB4-A33C-2102547D292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50E2-1DF8-4E65-BE0D-C4CFD46600A2}" type="datetimeFigureOut">
              <a:rPr lang="hu-HU" smtClean="0"/>
              <a:pPr/>
              <a:t>2020.03.06.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6F70-D897-4EB4-A33C-2102547D292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50E2-1DF8-4E65-BE0D-C4CFD46600A2}" type="datetimeFigureOut">
              <a:rPr lang="hu-HU" smtClean="0"/>
              <a:pPr/>
              <a:t>2020.03.06.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6F70-D897-4EB4-A33C-2102547D292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50E2-1DF8-4E65-BE0D-C4CFD46600A2}" type="datetimeFigureOut">
              <a:rPr lang="hu-HU" smtClean="0"/>
              <a:pPr/>
              <a:t>2020.03.06.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6F70-D897-4EB4-A33C-2102547D292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50E2-1DF8-4E65-BE0D-C4CFD46600A2}" type="datetimeFigureOut">
              <a:rPr lang="hu-HU" smtClean="0"/>
              <a:pPr/>
              <a:t>2020.03.06.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6F70-D897-4EB4-A33C-2102547D292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50E2-1DF8-4E65-BE0D-C4CFD46600A2}" type="datetimeFigureOut">
              <a:rPr lang="hu-HU" smtClean="0"/>
              <a:pPr/>
              <a:t>2020.03.06.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16F70-D897-4EB4-A33C-2102547D292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2.gif"/><Relationship Id="rId5" Type="http://schemas.openxmlformats.org/officeDocument/2006/relationships/image" Target="../media/image7.wmf"/><Relationship Id="rId10" Type="http://schemas.openxmlformats.org/officeDocument/2006/relationships/image" Target="../media/image11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u-HU" altLang="hu-H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hu-HU" altLang="hu-HU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hu-HU" altLang="hu-HU" sz="3600" b="1" dirty="0" smtClean="0">
                <a:latin typeface="Arial Black" pitchFamily="34" charset="0"/>
              </a:rPr>
              <a:t>Üzemi </a:t>
            </a:r>
            <a:r>
              <a:rPr lang="hu-HU" altLang="hu-HU" sz="3600" b="1" dirty="0">
                <a:latin typeface="Arial Black" pitchFamily="34" charset="0"/>
              </a:rPr>
              <a:t>baleset, sérülés (kvázi-, úti-, üzemi baleset), jelentési kötelezettség, kivizsgálás, </a:t>
            </a:r>
            <a:r>
              <a:rPr lang="hu-HU" altLang="hu-HU" sz="3600" b="1" dirty="0" smtClean="0">
                <a:latin typeface="Arial Black" pitchFamily="34" charset="0"/>
              </a:rPr>
              <a:t>kártérítés</a:t>
            </a:r>
          </a:p>
          <a:p>
            <a:pPr algn="ctr"/>
            <a:r>
              <a:rPr lang="hu-HU" altLang="hu-HU" sz="3600" b="1" dirty="0" smtClean="0">
                <a:latin typeface="Arial Black" pitchFamily="34" charset="0"/>
              </a:rPr>
              <a:t>Tűzoltás</a:t>
            </a:r>
            <a:endParaRPr lang="hu-HU" altLang="hu-H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Fogalmak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hu-H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Baleset: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az emberi szervezetet ért olyan egyszeri külső hatás, mely a sérült akaratától függetlenül, hirtelen vagy rövid idő alatt következik be, és sérülést, mérgezést vagy halált okoz. </a:t>
            </a:r>
          </a:p>
          <a:p>
            <a:pPr algn="just">
              <a:defRPr/>
            </a:pPr>
            <a:r>
              <a:rPr lang="hu-HU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Munkabaleset: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az a baleset, mely a munkavállalót a </a:t>
            </a:r>
            <a:r>
              <a:rPr lang="hu-HU" u="sng" dirty="0">
                <a:latin typeface="Tahoma" pitchFamily="34" charset="0"/>
                <a:ea typeface="Tahoma" pitchFamily="34" charset="0"/>
                <a:cs typeface="Tahoma" pitchFamily="34" charset="0"/>
              </a:rPr>
              <a:t>szervezett munkavégzés során vagy összefüggésében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 éri, (a sérült közrehatásénak mértékétől függetlenül).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Munkabaleset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u-HU" dirty="0" smtClean="0"/>
              <a:t>   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munkavégzéssel összefüggésben következik be a baleset, ha a munkavállalót a foglalkozás körében végzett munkához kapcsolódó közlekedés, anyagvételezés, anyagmozgatás, tisztálkodás, szervezett üzemi étkeztetés, foglalkozás-egészségügyi szolgáltatás és a munkáltató által nyújtott egyéb szolgáltatás stb. igénybevétele során éri.</a:t>
            </a:r>
          </a:p>
          <a:p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Üzemi baleset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A munkabaleset fogalmát a munkavédelmi szabályok határozzák meg. Az üzemi baleset társadalombiztosítási fogalom, amely esetben a munkavállaló az egészségbiztosítás baleseti ellátásaira, így baleseti egészségügyi ellátásra, baleseti táppénzre és baleseti járadékra lehet jogosult.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Előzőek értelmében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hu-HU" alt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Az egyes balesetek között lényeges különbségek vannak, melyek a kártalanítás, a táppénz és egyéb jogok és kötelességek tekintetében jelentősen eltérnek egymástól.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hu-HU" alt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hu-HU" alt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Egy munkavégzéssel összefüggő baleset alapvetően lehet munkabaleset, illetve üzemi baleset, vagy a kettő egyszerre.</a:t>
            </a:r>
          </a:p>
          <a:p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Üzemi baleset az a baleset, amely a biztosítottat a foglalkozása körében végzett munka közben vagy azzal összefüggésben éri. Megállapítható az összefüggés például munkahelyi tisztálkodás, öltözködés, étkezés vagy üzemorvosi szolgáltatás során bekövetkezett baleset esetén. Ha a munkahelyen étkezési lehetőség nincs, akkor az ebédidőben történt baleset kizárólag akkor minősülhet üzeminek, ha a munkavállaló valóban étkezésre vette igénybe a szünetet.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>
              <a:buNone/>
            </a:pP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hu-H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Amennyiben ez a munkavállaló pl. engedély nélküli tevékenysége során (pl. ebédre elszökés) történik, akkor a baleset nem üzemi baleset, ellenkező esetben igen. 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hu-HU" dirty="0" smtClean="0"/>
              <a:t>   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Emellett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azonban marad munkabaleset, hiszen a munkáltató kötelessége felügyelni a munkavállalót. Amennyiben a munkáltató ebédszünetet engedélyez és kijelöli annak elfogyasztásának helyét, akkor az ebédidőben történő baleset munkabaleset és üzemi baleset is, de ha nem jelöli ki a helyet, akkor nem munkabaleset, de üzemi baleset (kivéve, ha az ebédből visszafelé, alkoholos befolyásoltság miatt történik a baleset).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61436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Üzemi balesetnek minősül az a baleset is, amely a biztosítottat közcélú munka végzése vagy egyes társadalombiztosítási ellátások igénybevétele során éri. Utóbbinál az az orvosi vizsgálat vagy kezelés vehető figyelembe, amelyet a keresőképtelenség, a rokkantság, illetve az egészségkárosodás mértéke elbírálása céljából, illetve a keresőképessé váláshoz rendeltek el. Ha például a munkavállaló rosszullét miatt felkeresi háziorvosát, és közben balesetet szenved, az nem minősül üzemi balesetnek.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/>
              <a:t>   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Üzeminek minősül az a baleset is, amelyet a munkavállaló munkába vagy onnan lakására (szállására) menet közben szenved el. Ezt nevezi a törvény úti balesetnek. Ilyen esetben szükséges vizsgálni, hogy a baleset a munkahely és a lakás közötti legrövidebb úton történt-e, illetve a munkavállaló közvetlenül a munkája befejezése után indult-e haza, továbbá hogy hazaútját magánügyek intézése céljából (pl. bevásárlás, gyermek óvodából történő hazavitele) nem szakította-e meg, akár oly módon is, hogy a legrövidebb útról letért.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törvény egyértelműen kizárja az üzemi baleset köréből az alábbi eseteket: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   </a:t>
            </a:r>
            <a:endParaRPr lang="hu-H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balesetet kizárólag a sérült ittassága okozta. Önmagában az a tény, hogy a munkavállaló alkoholt fogyasztott, nem feltétlenül zárja ki az üzemi baleset megállapíthatóságát (például a munkavállaló ittasan közlekedik a munkahelyen, és fejére esik egy munkaeszköz, amitől megsérül).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Munkabiztonság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Az emberi környezeteket vizsgálva, ténylegesen, vagy statisztikai adatokat elemezve általánosan megállapítható, hogy mindközül a munkakörnyezet a legveszélyesebb. De ez a megállapítás bizonyos (veszélyesnek tartott) munkakörnyezetekre, speciális tulajdonságaik miatt, különösen igaz.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munkahelyi feladatokhoz nem tartozó, engedély nélkül végzett munka, az engedély nélküli járműhasználat, a munkahelyi rendbontás során elszenvedett baleset. A „fusizás” tehát kizárja a munkavállalót a baleseti ellátásokból.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Nem jogosult baleseti ellátásra az a munkavállaló sem, aki sérülését szándékosan okozta, vagy szándékosan késlekedett az orvosi segítség igénybevételével, illetőleg a baleset bejelentésével.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Kvázi balesetek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>
              <a:buNone/>
            </a:pP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Olyan esemény, mely a körülmények szerencsés alakulása folytán, személyi sérüléssel nem jár.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 közös bennük?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Jelentési kötelezettség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Kivizsgálás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Dokumentálás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Intézkedések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Figyelemfelhívás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Jelentés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hu-HU" alt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A dolgozó az elszenvedett legkisebb sérülést, rosszullétet, munkabalesetet köteles azonnal jelenteni a </a:t>
            </a:r>
            <a:r>
              <a:rPr lang="hu-HU" altLang="hu-HU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munkahelyi vezetőnek. </a:t>
            </a:r>
          </a:p>
          <a:p>
            <a:pPr algn="just">
              <a:defRPr/>
            </a:pPr>
            <a:r>
              <a:rPr lang="hu-HU" alt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A sérült, illetőleg a balesetet észlelő  és/vagy arról tudomást szerző személy köteles a balesetet a munkát közvetlenül irányító vezetőnek jelenteni</a:t>
            </a:r>
            <a:r>
              <a:rPr lang="hu-HU" alt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hu-HU" alt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FONTOS!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8788" y="1417638"/>
            <a:ext cx="8229600" cy="4530725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hu-HU" sz="2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Fontos szabály, hogy valamennyi munkabalesetet ki kell vizsgálni, ide tartoznak az ún. kvázi-balesetek is. Utóbbi olyan esemény, amelynek során egészségkárosodás, kár, sérülés vagy egyéb veszteség nem történik, de történhetett volna.</a:t>
            </a:r>
          </a:p>
          <a:p>
            <a:pPr algn="just">
              <a:defRPr/>
            </a:pPr>
            <a:r>
              <a:rPr lang="hu-HU" sz="28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munkáltatónak valamennyi munkabalesetet nyilvántartásba kell venni (az Mvt. 64 § (3) és a Vhr. 5 § szerint), és még a kvázi-balesetek esetén is az újbóli előfordulás ellen megelőző intézkedést kell tennie.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A929BE4F-A0BB-4143-BE7C-0261DA023AC8}" type="slidenum">
              <a:rPr lang="hu-HU" altLang="hu-HU"/>
              <a:pPr/>
              <a:t>24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MINDEN SÉRÜLÉST DOKUMENTÁLNI KELL</a:t>
            </a:r>
            <a:endParaRPr lang="hu-H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82" y="2333796"/>
            <a:ext cx="2336006" cy="435133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97" r="11059"/>
          <a:stretch/>
        </p:blipFill>
        <p:spPr>
          <a:xfrm>
            <a:off x="6169836" y="2339696"/>
            <a:ext cx="2550017" cy="43454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10" t="3208" r="12188" b="3122"/>
          <a:stretch/>
        </p:blipFill>
        <p:spPr>
          <a:xfrm>
            <a:off x="435166" y="2366538"/>
            <a:ext cx="2550368" cy="435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84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hu-HU" alt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Intézkedések: Hasonló esetek megelőzése érdekében szükségszerűen elvégzendő módosítások.</a:t>
            </a:r>
          </a:p>
          <a:p>
            <a:pPr algn="just">
              <a:buNone/>
              <a:defRPr/>
            </a:pPr>
            <a:r>
              <a:rPr lang="hu-HU" alt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Figyelemfelhívás: Soron kívüli oktatás, többi dolgozó tájékoztatása.</a:t>
            </a:r>
            <a:endParaRPr lang="hu-HU" alt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  <a:defRPr/>
            </a:pPr>
            <a:endParaRPr lang="hu-HU" alt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a számának hely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0BB789E9-FF10-4295-AD77-015243E44CE7}" type="slidenum">
              <a:rPr lang="hu-HU" altLang="hu-HU"/>
              <a:pPr/>
              <a:t>27</a:t>
            </a:fld>
            <a:endParaRPr lang="hu-HU" altLang="hu-HU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smtClean="0">
                <a:solidFill>
                  <a:srgbClr val="33CC33"/>
                </a:solidFill>
              </a:rPr>
              <a:t>Balesetek jelentése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altLang="hu-HU" smtClean="0"/>
              <a:t> </a:t>
            </a:r>
          </a:p>
        </p:txBody>
      </p:sp>
      <p:pic>
        <p:nvPicPr>
          <p:cNvPr id="141317" name="Picture 5" descr="BD0715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2063" y="2286000"/>
            <a:ext cx="15319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 descr="BD04922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524000"/>
            <a:ext cx="771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7" descr="j03121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284538"/>
            <a:ext cx="1371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8" descr="pe00972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447800"/>
            <a:ext cx="16764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1" name="AutoShape 9"/>
          <p:cNvSpPr>
            <a:spLocks noChangeArrowheads="1"/>
          </p:cNvSpPr>
          <p:nvPr/>
        </p:nvSpPr>
        <p:spPr bwMode="auto">
          <a:xfrm>
            <a:off x="1828800" y="19050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3276600" y="19050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>
            <a:off x="5486400" y="18288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6244561">
            <a:off x="7277100" y="36195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pic>
        <p:nvPicPr>
          <p:cNvPr id="141325" name="Picture 13" descr="cim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114800"/>
            <a:ext cx="48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6" name="AutoShape 14"/>
          <p:cNvSpPr>
            <a:spLocks noChangeArrowheads="1"/>
          </p:cNvSpPr>
          <p:nvPr/>
        </p:nvSpPr>
        <p:spPr bwMode="auto">
          <a:xfrm rot="9418657">
            <a:off x="6629400" y="3452813"/>
            <a:ext cx="969963" cy="357187"/>
          </a:xfrm>
          <a:prstGeom prst="rightArrow">
            <a:avLst>
              <a:gd name="adj1" fmla="val 50000"/>
              <a:gd name="adj2" fmla="val 6788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141327" name="AutoShape 15"/>
          <p:cNvSpPr>
            <a:spLocks noChangeArrowheads="1"/>
          </p:cNvSpPr>
          <p:nvPr/>
        </p:nvSpPr>
        <p:spPr bwMode="auto">
          <a:xfrm rot="1371621">
            <a:off x="6324600" y="4233863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141328" name="AutoShape 16"/>
          <p:cNvSpPr>
            <a:spLocks noChangeArrowheads="1"/>
          </p:cNvSpPr>
          <p:nvPr/>
        </p:nvSpPr>
        <p:spPr bwMode="auto">
          <a:xfrm rot="2005452">
            <a:off x="4572000" y="3000375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2438400" y="26670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pic>
        <p:nvPicPr>
          <p:cNvPr id="141330" name="Picture 18" descr="AG00428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3505200"/>
            <a:ext cx="12192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31" name="AutoShape 19"/>
          <p:cNvSpPr>
            <a:spLocks noChangeArrowheads="1"/>
          </p:cNvSpPr>
          <p:nvPr/>
        </p:nvSpPr>
        <p:spPr bwMode="auto">
          <a:xfrm rot="5384534">
            <a:off x="4076700" y="30861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graphicFrame>
        <p:nvGraphicFramePr>
          <p:cNvPr id="141332" name="Object 20"/>
          <p:cNvGraphicFramePr>
            <a:graphicFrameLocks noChangeAspect="1"/>
          </p:cNvGraphicFramePr>
          <p:nvPr/>
        </p:nvGraphicFramePr>
        <p:xfrm>
          <a:off x="1676400" y="4495800"/>
          <a:ext cx="1371600" cy="846138"/>
        </p:xfrm>
        <a:graphic>
          <a:graphicData uri="http://schemas.openxmlformats.org/presentationml/2006/ole">
            <p:oleObj spid="_x0000_s1026" name="Klip" r:id="rId9" imgW="1384402" imgH="853135" progId="">
              <p:embed/>
            </p:oleObj>
          </a:graphicData>
        </a:graphic>
      </p:graphicFrame>
      <p:sp>
        <p:nvSpPr>
          <p:cNvPr id="141333" name="AutoShape 21"/>
          <p:cNvSpPr>
            <a:spLocks noChangeArrowheads="1"/>
          </p:cNvSpPr>
          <p:nvPr/>
        </p:nvSpPr>
        <p:spPr bwMode="auto">
          <a:xfrm rot="7743064">
            <a:off x="2256632" y="3552031"/>
            <a:ext cx="2209800" cy="287337"/>
          </a:xfrm>
          <a:prstGeom prst="rightArrow">
            <a:avLst>
              <a:gd name="adj1" fmla="val 50000"/>
              <a:gd name="adj2" fmla="val 1922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pic>
        <p:nvPicPr>
          <p:cNvPr id="141334" name="Picture 22" descr="IN00397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52413" y="404813"/>
            <a:ext cx="23193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j017810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2988" y="5084763"/>
            <a:ext cx="8524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37" name="AutoShape 25"/>
          <p:cNvSpPr>
            <a:spLocks noChangeArrowheads="1"/>
          </p:cNvSpPr>
          <p:nvPr/>
        </p:nvSpPr>
        <p:spPr bwMode="auto">
          <a:xfrm>
            <a:off x="7848600" y="4800600"/>
            <a:ext cx="1295400" cy="1828800"/>
          </a:xfrm>
          <a:prstGeom prst="foldedCorner">
            <a:avLst>
              <a:gd name="adj" fmla="val 21690"/>
            </a:avLst>
          </a:prstGeom>
          <a:solidFill>
            <a:srgbClr val="C4C41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altLang="hu-HU" sz="2400">
                <a:latin typeface="Times New Roman" pitchFamily="18" charset="0"/>
              </a:rPr>
              <a:t>KH</a:t>
            </a:r>
          </a:p>
          <a:p>
            <a:pPr algn="ctr" eaLnBrk="1" hangingPunct="1"/>
            <a:r>
              <a:rPr lang="hu-HU" altLang="hu-HU">
                <a:latin typeface="Times New Roman" pitchFamily="18" charset="0"/>
              </a:rPr>
              <a:t>(Rendőrség)</a:t>
            </a:r>
          </a:p>
        </p:txBody>
      </p:sp>
      <p:sp>
        <p:nvSpPr>
          <p:cNvPr id="141338" name="AutoShape 26"/>
          <p:cNvSpPr>
            <a:spLocks noChangeArrowheads="1"/>
          </p:cNvSpPr>
          <p:nvPr/>
        </p:nvSpPr>
        <p:spPr bwMode="auto">
          <a:xfrm rot="7391212">
            <a:off x="6591300" y="50673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141339" name="AutoShape 27"/>
          <p:cNvSpPr>
            <a:spLocks noChangeArrowheads="1"/>
          </p:cNvSpPr>
          <p:nvPr/>
        </p:nvSpPr>
        <p:spPr bwMode="auto">
          <a:xfrm rot="2972115">
            <a:off x="7353300" y="50673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141340" name="AutoShape 28"/>
          <p:cNvSpPr>
            <a:spLocks noChangeArrowheads="1"/>
          </p:cNvSpPr>
          <p:nvPr/>
        </p:nvSpPr>
        <p:spPr bwMode="auto">
          <a:xfrm rot="897051">
            <a:off x="5562600" y="2667000"/>
            <a:ext cx="1752600" cy="304800"/>
          </a:xfrm>
          <a:prstGeom prst="rightArrow">
            <a:avLst>
              <a:gd name="adj1" fmla="val 50000"/>
              <a:gd name="adj2" fmla="val 1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pic>
        <p:nvPicPr>
          <p:cNvPr id="141341" name="Picture 29" descr="j017401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5825" y="620713"/>
            <a:ext cx="1646238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42" name="AutoShape 30"/>
          <p:cNvSpPr>
            <a:spLocks noChangeArrowheads="1"/>
          </p:cNvSpPr>
          <p:nvPr/>
        </p:nvSpPr>
        <p:spPr bwMode="auto">
          <a:xfrm>
            <a:off x="7620000" y="2133600"/>
            <a:ext cx="228600" cy="762000"/>
          </a:xfrm>
          <a:prstGeom prst="upArrow">
            <a:avLst>
              <a:gd name="adj1" fmla="val 50000"/>
              <a:gd name="adj2" fmla="val 8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141343" name="AutoShape 31"/>
          <p:cNvSpPr>
            <a:spLocks noChangeArrowheads="1"/>
          </p:cNvSpPr>
          <p:nvPr/>
        </p:nvSpPr>
        <p:spPr bwMode="auto">
          <a:xfrm rot="2914580">
            <a:off x="1331913" y="4005263"/>
            <a:ext cx="1152525" cy="288925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0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20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20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 animBg="1"/>
      <p:bldP spid="141322" grpId="0" animBg="1"/>
      <p:bldP spid="141323" grpId="0" animBg="1"/>
      <p:bldP spid="141324" grpId="0" animBg="1"/>
      <p:bldP spid="141326" grpId="0" animBg="1"/>
      <p:bldP spid="141327" grpId="0" animBg="1"/>
      <p:bldP spid="141328" grpId="0" animBg="1"/>
      <p:bldP spid="141329" grpId="0" animBg="1"/>
      <p:bldP spid="141331" grpId="0" animBg="1"/>
      <p:bldP spid="141333" grpId="0" animBg="1"/>
      <p:bldP spid="141337" grpId="0" animBg="1" autoUpdateAnimBg="0"/>
      <p:bldP spid="141338" grpId="0" animBg="1"/>
      <p:bldP spid="141339" grpId="0" animBg="1"/>
      <p:bldP spid="141340" grpId="0" animBg="1"/>
      <p:bldP spid="141342" grpId="0" animBg="1"/>
      <p:bldP spid="1413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6425" y="324229"/>
            <a:ext cx="7886700" cy="781095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ELSŐSEGÉLY</a:t>
            </a:r>
            <a:endParaRPr lang="hu-HU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300766"/>
            <a:ext cx="7886700" cy="4876197"/>
          </a:xfrm>
        </p:spPr>
        <p:txBody>
          <a:bodyPr/>
          <a:lstStyle/>
          <a:p>
            <a:pPr algn="ctr"/>
            <a:r>
              <a:rPr lang="hu-H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hu-H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ihelyezett elsősegély-felszerelések</a:t>
            </a:r>
          </a:p>
          <a:p>
            <a:pPr algn="ctr"/>
            <a:endParaRPr lang="hu-HU" sz="3000" b="1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441" r="3553" b="11382"/>
          <a:stretch/>
        </p:blipFill>
        <p:spPr>
          <a:xfrm>
            <a:off x="931022" y="1996226"/>
            <a:ext cx="7137507" cy="465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560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20A0418A-C1A5-4F18-8877-59B02A7526B7}" type="slidenum">
              <a:rPr lang="hu-HU" altLang="hu-HU"/>
              <a:pPr/>
              <a:t>29</a:t>
            </a:fld>
            <a:endParaRPr lang="hu-HU" altLang="hu-HU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Elsősegélynyújtás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mentők telefonszáma </a:t>
            </a:r>
            <a:r>
              <a:rPr lang="hu-HU" altLang="hu-H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112, 104</a:t>
            </a:r>
            <a:r>
              <a:rPr lang="hu-HU" alt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Megkereséskor a hívó mondja el: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 TÖRTÉNT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HÁNY SÉRÜLT VAN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HELYSZÍN PONTOS ADATAIT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MEGKÜZELÍTÉSI LEHETŐSÉGÉT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SAJÁT NEVÉT, CIMÉT AZ ESETLE­GESEN VISSZAHÍVHATÓ TELEFONSZÁMOT.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Lehetőség szerint a hívó adjon tájékoztatást a baleset körülményeiről, súlyosságáról.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Kevésbé ismert területen nevezzen meg egy tájékozódási pontot és küldjön oda valakit aki a mentőket várja.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 okoz leggyakrabban a balesetet? 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A figyelmetlenség, melynek néhány esetben igen komoly ára van. 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00D797EE-C3F3-4998-8ADD-AFF8B9808F84}" type="slidenum">
              <a:rPr lang="hu-HU" altLang="hu-HU"/>
              <a:pPr/>
              <a:t>30</a:t>
            </a:fld>
            <a:endParaRPr lang="hu-HU" altLang="hu-HU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 smtClean="0">
                <a:solidFill>
                  <a:srgbClr val="33CC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Elsősegélynyújtás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59119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altLang="hu-H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 segélynyújtás általános szabályai</a:t>
            </a:r>
            <a:endParaRPr lang="hu-HU" altLang="hu-HU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hu-HU" alt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Helyes, határozott fellépés. Hat a környezetre is, elejét veheti a pániknak, hibás intézkedésnek.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hu-HU" alt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Együttérzés. A sérült, beteg emberrel úgy foglalkozzunk mint hozzánk tartozóval.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hu-HU" alt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tájékozódást a segélynyújtás szempontjai irányítsák. Az elsősegélynyújtó ne foglalkozzon rendészeti, műszaki, bűnüldözési tényezőkkel.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hu-HU" alt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Kapkodásmentes, pontos munka. Csak az tud precízen dolgozni, aki nem sieti el.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hu-HU" altLang="hu-H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sérült és saját magunk biztonságba helyezése. Újabb baleset megelőzése érdekében a sérültet minél előbb távolítsuk el a veszélyeztetett környezetből.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9DA1CD1B-3895-4868-8F09-ED52D4F3A15A}" type="slidenum">
              <a:rPr lang="hu-HU" altLang="hu-HU"/>
              <a:pPr/>
              <a:t>31</a:t>
            </a:fld>
            <a:endParaRPr lang="hu-HU" altLang="hu-HU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 smtClean="0">
                <a:solidFill>
                  <a:srgbClr val="33CC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Az elsősegélynyújtás teendői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122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sérült, beteg ember lefektetése, leültetése.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ruházat meglazítását mindig a nyakon lévő ruhadarabbal kezdjük. Meglazítandó a ruha a sérült testrészen is.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helyszínen a balesetes szempontjai az elsők. Óvakodjunk az esetleges nyomok felesleges összezavarásától, eltüntetésétől.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 elsősegélynyújtó csak olyan feladat végzésére vállalkozzék, melyet biztosan meg tud oldani.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hu-HU" altLang="hu-H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további segítségről való gondoskodás. Orvos, mentők, üzemápolónő, magasabb képzettségű elsősegélynyújtó hívása. Tilos a sérültet arra alkalmatlan járművel továbbszállítani! Időveszteség árán is be kell várni a mentők megérkezését.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hu-H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Foglalkozási ártalmak</a:t>
            </a:r>
            <a:endParaRPr lang="hu-HU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hu-HU" dirty="0">
                <a:effectLst/>
              </a:rPr>
              <a:t>	</a:t>
            </a: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fizikai ártalmak (zaj, rezgés, sugárzás)</a:t>
            </a:r>
          </a:p>
          <a:p>
            <a:pPr>
              <a:defRPr/>
            </a:pP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hu-H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munkafolyamat </a:t>
            </a: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pszichikai hatása</a:t>
            </a:r>
          </a:p>
          <a:p>
            <a:pPr marL="0" indent="0">
              <a:defRPr/>
            </a:pP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emberi szervezet egyoldalú </a:t>
            </a:r>
            <a:r>
              <a:rPr lang="hu-H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	igénybevételéből </a:t>
            </a: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származó ártalmak</a:t>
            </a:r>
          </a:p>
          <a:p>
            <a:pPr>
              <a:defRPr/>
            </a:pP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vegyi ártalmak</a:t>
            </a:r>
          </a:p>
          <a:p>
            <a:pPr>
              <a:defRPr/>
            </a:pP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munkahelyi klíma</a:t>
            </a:r>
          </a:p>
          <a:p>
            <a:pPr>
              <a:defRPr/>
            </a:pP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fertőzési ártalmak</a:t>
            </a:r>
          </a:p>
          <a:p>
            <a:pPr>
              <a:defRPr/>
            </a:pP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porártalmak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D3B8F771-7FA4-45C9-9406-8FAC42EC7FDC}" type="slidenum">
              <a:rPr lang="hu-HU" altLang="hu-HU"/>
              <a:pPr/>
              <a:t>32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69"/>
          </a:xfrm>
        </p:spPr>
        <p:txBody>
          <a:bodyPr/>
          <a:lstStyle/>
          <a:p>
            <a:pPr>
              <a:defRPr/>
            </a:pPr>
            <a:r>
              <a:rPr lang="hu-H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Foglalkozási ártalom</a:t>
            </a:r>
            <a:endParaRPr lang="hu-H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33978"/>
          </a:xfrm>
        </p:spPr>
        <p:txBody>
          <a:bodyPr/>
          <a:lstStyle/>
          <a:p>
            <a:pPr algn="just">
              <a:defRPr/>
            </a:pPr>
            <a:r>
              <a:rPr lang="hu-HU" sz="30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Foglalkozási ártalom a munkahelyen, a munka környezetében fellépő, a dolgozóra ható káros hatás, amelyet az ember maradandó egészség károsodás nélkül el tud viselni. A foglalkozási ártalom tartós, hosszabb idejű hatása miatt a foglalkozással összefüggésbe hozható betegség alakul </a:t>
            </a:r>
            <a:r>
              <a:rPr lang="hu-HU" sz="3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ki.</a:t>
            </a:r>
          </a:p>
          <a:p>
            <a:pPr algn="just">
              <a:defRPr/>
            </a:pPr>
            <a:r>
              <a:rPr lang="hu-HU" sz="30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Az </a:t>
            </a:r>
            <a:r>
              <a:rPr lang="hu-HU" sz="30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emberi szervezet többnyire ellenáll, illetve alkalmazkodik egy-egy munka, vagy munkakörnyezet hatásaihoz.</a:t>
            </a:r>
            <a:endParaRPr lang="hu-HU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028D2FC1-558F-43BA-816E-F0F8D286ADB0}" type="slidenum">
              <a:rPr lang="hu-HU" altLang="hu-HU"/>
              <a:pPr/>
              <a:t>33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Fizikai terhelés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fizikai terhelés a munkavégzés következménye, </a:t>
            </a:r>
            <a:r>
              <a:rPr lang="hu-H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amelyek </a:t>
            </a: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során a szervezet energiát ad </a:t>
            </a:r>
            <a:r>
              <a:rPr lang="hu-H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le.</a:t>
            </a:r>
          </a:p>
          <a:p>
            <a:pPr algn="just">
              <a:defRPr/>
            </a:pPr>
            <a:r>
              <a:rPr lang="hu-H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Az </a:t>
            </a: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energia leadás mértéke alapján a munkafolyamatokat könnyű, közepes, ill. nehéz munka csoportjaiba sorolhatjuk. 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63FF0549-C4B5-40FA-ACBD-94384137291B}" type="slidenum">
              <a:rPr lang="hu-HU" altLang="hu-HU"/>
              <a:pPr/>
              <a:t>34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Zajártalom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Zajártalomról akkor beszélünk, ha a levegőben terjedő rezgések olyan hatást gyakorolnak a hallószervünkre, amelyek kellemetlen érzetet keltenek. A zaj elvonja a figyelmet, halláscsökkenést, tartós hatás esetén halláskárosodást okoz. A tartósan nagy zaj hatására idegrendszeri elváltozások következhetnek be. 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D8DB7143-0099-4A14-9792-45172557C3C1}" type="slidenum">
              <a:rPr lang="hu-HU" altLang="hu-HU"/>
              <a:pPr/>
              <a:t>35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36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Munkafolyamat pszichikai </a:t>
            </a:r>
            <a:r>
              <a:rPr lang="hu-HU" sz="3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hatása</a:t>
            </a:r>
            <a:endParaRPr lang="hu-H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munka pszichikai hatása nem mérhető, számadatokkal nem fejezhető ki. A munkapszichológiai vizsgálatok azonban kideríthetik, hogy a különböző okok milyen </a:t>
            </a:r>
            <a:r>
              <a:rPr lang="hu-H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következményeket </a:t>
            </a: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válthatnak ki</a:t>
            </a:r>
            <a:r>
              <a:rPr lang="hu-H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defRPr/>
            </a:pPr>
            <a:r>
              <a:rPr lang="hu-H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Egyhangú (monoton) munka</a:t>
            </a:r>
          </a:p>
          <a:p>
            <a:pPr algn="just">
              <a:defRPr/>
            </a:pPr>
            <a:r>
              <a:rPr lang="hu-H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Tartós figyelmet igénylő munka</a:t>
            </a:r>
          </a:p>
          <a:p>
            <a:pPr algn="just">
              <a:defRPr/>
            </a:pPr>
            <a:r>
              <a:rPr lang="hu-H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Szellemi megterhelés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553C63B5-8F32-40F8-BFE1-3A4C79F43A85}" type="slidenum">
              <a:rPr lang="hu-HU" altLang="hu-HU"/>
              <a:pPr/>
              <a:t>36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Munkafolyamat pszichikai hatása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hu-HU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Tartós figyelem igénye </a:t>
            </a:r>
            <a:r>
              <a:rPr lang="hu-HU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az idegrendszert veszi igénybe, ennek következményeként az összpontosító képesség fokozatosan csökken. A munkafolyamatok váltogatása, a munkaszünet, a testmozgás ebben az esetben is segítség lehet.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B6D9526B-5282-4C04-BC9C-1A2C202031E7}" type="slidenum">
              <a:rPr lang="hu-HU" altLang="hu-HU"/>
              <a:pPr/>
              <a:t>37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Munkafolyamat pszichikai hatása</a:t>
            </a:r>
            <a:endParaRPr lang="hu-H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algn="just">
              <a:defRPr/>
            </a:pPr>
            <a:r>
              <a:rPr lang="hu-HU" sz="30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szellemi megterhelés </a:t>
            </a:r>
            <a:r>
              <a:rPr lang="hu-HU" sz="30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folytonossága a teljesítmények csökkenéséhez vezet. Ilyenkor a szellemi munkára fordított idő egyre növekszik, az elért eredmény viszont állandóan csökken. Bizonyított tény, hogy az aktív szellemi munka időtartama </a:t>
            </a:r>
            <a:r>
              <a:rPr lang="hu-HU" sz="3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3-4 óránál </a:t>
            </a:r>
            <a:r>
              <a:rPr lang="hu-HU" sz="30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több nem lehet. A koncentrációt fizikai terhelésekkel, rövid szünetekkel lehet éberen tartani. A szellemi munka utáni regenerálódást sporttal, más irányú tevékenységgel lehet elősegíteni.</a:t>
            </a:r>
            <a:endParaRPr lang="hu-HU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4556E7B3-8DAC-41F4-A863-FA728A0E7CDC}" type="slidenum">
              <a:rPr lang="hu-HU" altLang="hu-HU"/>
              <a:pPr/>
              <a:t>38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308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TŰZOLTÁS</a:t>
            </a:r>
            <a:endParaRPr lang="hu-H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068946"/>
            <a:ext cx="8229600" cy="8357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u-HU" sz="3000" b="1" dirty="0" smtClean="0"/>
              <a:t> </a:t>
            </a:r>
            <a:r>
              <a:rPr lang="hu-H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u-HU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dott helyen milyen oltó eszköz használható, mindig az adott funkció függvénye.</a:t>
            </a:r>
            <a:endParaRPr lang="hu-H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Kép 6" descr="item_3d27dbbe7842d1f92e891191e34fe49d.jpg"/>
          <p:cNvPicPr>
            <a:picLocks noChangeAspect="1"/>
          </p:cNvPicPr>
          <p:nvPr/>
        </p:nvPicPr>
        <p:blipFill>
          <a:blip r:embed="rId2" cstate="print"/>
          <a:srcRect l="18249" r="25808"/>
          <a:stretch>
            <a:fillRect/>
          </a:stretch>
        </p:blipFill>
        <p:spPr>
          <a:xfrm>
            <a:off x="5320612" y="2035361"/>
            <a:ext cx="2638532" cy="471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 descr="fae38d68f9d900673f9f7a228d14cc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233" y="2547162"/>
            <a:ext cx="3729643" cy="414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8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Balesetek súlyossága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Könnyű sérülés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Súlyos sérülés</a:t>
            </a:r>
          </a:p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Halálos sérülés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44228"/>
            <a:ext cx="7886700" cy="94852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TŰZCSAPOK, VÍZZEL OLTÁS</a:t>
            </a:r>
            <a:endParaRPr lang="hu-H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13" y="3087757"/>
            <a:ext cx="2405515" cy="364406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3" t="22676" r="7033" b="22788"/>
          <a:stretch/>
        </p:blipFill>
        <p:spPr>
          <a:xfrm>
            <a:off x="5333220" y="3859651"/>
            <a:ext cx="1969815" cy="1663857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4"/>
          <a:srcRect t="20000" b="18666"/>
          <a:stretch/>
        </p:blipFill>
        <p:spPr bwMode="auto">
          <a:xfrm>
            <a:off x="2688862" y="3707667"/>
            <a:ext cx="2406306" cy="196782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4189" y="1426052"/>
            <a:ext cx="7886700" cy="193151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hu-H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űzcsapok használata előtt épületeket, építményeket, helyiségeket, berendezéseket áramtalanítani kell, az okozott másodlagos vízkár is jelentős lehet, ezért azok használatát minden esetben mérlegelni kell!</a:t>
            </a:r>
            <a:endParaRPr lang="hu-H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/>
          <a:srcRect l="22270" r="23290"/>
          <a:stretch/>
        </p:blipFill>
        <p:spPr>
          <a:xfrm>
            <a:off x="7541087" y="2675641"/>
            <a:ext cx="1242113" cy="40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1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79794"/>
            <a:ext cx="7886700" cy="810408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TŰZOLTÓ KÉSZÜLÉKEK</a:t>
            </a:r>
            <a:endParaRPr lang="hu-HU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772465" y="1252990"/>
            <a:ext cx="3622451" cy="46364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hu-HU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KG-OS PORRAL OLTÓ</a:t>
            </a:r>
            <a:endParaRPr lang="hu-HU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998" y="1722550"/>
            <a:ext cx="3361385" cy="5135450"/>
          </a:xfrm>
        </p:spPr>
      </p:pic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4870243" y="1357298"/>
            <a:ext cx="4273757" cy="574198"/>
          </a:xfrm>
        </p:spPr>
        <p:txBody>
          <a:bodyPr>
            <a:noAutofit/>
          </a:bodyPr>
          <a:lstStyle/>
          <a:p>
            <a:pPr algn="ctr"/>
            <a:r>
              <a:rPr lang="hu-H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hu-H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KG-OS SZÉNDIOXIDDAL OLTÓ</a:t>
            </a:r>
            <a:endParaRPr lang="hu-H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3246" y="1975694"/>
            <a:ext cx="3471872" cy="4629162"/>
          </a:xfrm>
        </p:spPr>
      </p:pic>
    </p:spTree>
    <p:extLst>
      <p:ext uri="{BB962C8B-B14F-4D97-AF65-F5344CB8AC3E}">
        <p14:creationId xmlns:p14="http://schemas.microsoft.com/office/powerpoint/2010/main" xmlns="" val="3111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8991" y="1"/>
            <a:ext cx="7886700" cy="1325563"/>
          </a:xfrm>
        </p:spPr>
        <p:txBody>
          <a:bodyPr/>
          <a:lstStyle/>
          <a:p>
            <a:pPr algn="ctr"/>
            <a:r>
              <a:rPr lang="hu-HU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TŰZOLTÓ </a:t>
            </a:r>
            <a:r>
              <a:rPr lang="hu-HU" sz="4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KÉSZÜLÉKEK HASZNÁLATA</a:t>
            </a:r>
            <a:endParaRPr lang="hu-H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Tartalom helye 8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0" t="6267" r="6524" b="7078"/>
          <a:stretch/>
        </p:blipFill>
        <p:spPr>
          <a:xfrm>
            <a:off x="203647" y="1215511"/>
            <a:ext cx="3886200" cy="49609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96" t="7263" r="4621" b="8712"/>
          <a:stretch/>
        </p:blipFill>
        <p:spPr>
          <a:xfrm>
            <a:off x="4254871" y="1215511"/>
            <a:ext cx="4685483" cy="527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20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628650" y="19414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TŰZOLTÁS</a:t>
            </a:r>
            <a:endParaRPr lang="hu-H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284" y="1188410"/>
            <a:ext cx="4098972" cy="505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Tartalom helye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88410"/>
            <a:ext cx="4226963" cy="505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8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188640"/>
            <a:ext cx="6172200" cy="1143000"/>
          </a:xfrm>
        </p:spPr>
        <p:txBody>
          <a:bodyPr/>
          <a:lstStyle/>
          <a:p>
            <a:pPr algn="ctr"/>
            <a:r>
              <a:rPr lang="hu-H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TŰZOLTÁS</a:t>
            </a:r>
            <a:endParaRPr lang="hu-H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575" y="1268760"/>
            <a:ext cx="685642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3815916" y="2283258"/>
            <a:ext cx="131309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tüzet szélirányból kell oltani!</a:t>
            </a:r>
          </a:p>
        </p:txBody>
      </p:sp>
      <p:pic>
        <p:nvPicPr>
          <p:cNvPr id="6" name="Kép 5" descr="12410951-Vector-Green-X-check-haken-sign-icon-red-X-cross-set-Stock-Photo.jpg"/>
          <p:cNvPicPr>
            <a:picLocks noChangeAspect="1"/>
          </p:cNvPicPr>
          <p:nvPr/>
        </p:nvPicPr>
        <p:blipFill>
          <a:blip r:embed="rId3" cstate="print"/>
          <a:srcRect l="75442" t="31827" b="40914"/>
          <a:stretch>
            <a:fillRect/>
          </a:stretch>
        </p:blipFill>
        <p:spPr>
          <a:xfrm>
            <a:off x="2195736" y="256084"/>
            <a:ext cx="729816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12410951-Vector-Green-X-check-haken-sign-icon-red-X-cross-set-Stock-Photo.jpg"/>
          <p:cNvPicPr>
            <a:picLocks noChangeAspect="1"/>
          </p:cNvPicPr>
          <p:nvPr/>
        </p:nvPicPr>
        <p:blipFill>
          <a:blip r:embed="rId3" cstate="print"/>
          <a:srcRect t="33644" r="73625" b="40914"/>
          <a:stretch>
            <a:fillRect/>
          </a:stretch>
        </p:blipFill>
        <p:spPr>
          <a:xfrm>
            <a:off x="6408204" y="323528"/>
            <a:ext cx="78382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284984"/>
            <a:ext cx="685800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églalap 8"/>
          <p:cNvSpPr/>
          <p:nvPr/>
        </p:nvSpPr>
        <p:spPr>
          <a:xfrm>
            <a:off x="3815916" y="4380618"/>
            <a:ext cx="131309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Felületi tüzeket tőlünk elhajtva kell oltani!</a:t>
            </a:r>
          </a:p>
        </p:txBody>
      </p:sp>
    </p:spTree>
    <p:extLst>
      <p:ext uri="{BB962C8B-B14F-4D97-AF65-F5344CB8AC3E}">
        <p14:creationId xmlns:p14="http://schemas.microsoft.com/office/powerpoint/2010/main" xmlns="" val="38212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188640"/>
            <a:ext cx="6172200" cy="1143000"/>
          </a:xfrm>
        </p:spPr>
        <p:txBody>
          <a:bodyPr/>
          <a:lstStyle/>
          <a:p>
            <a:pPr algn="ctr"/>
            <a:r>
              <a:rPr lang="hu-H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TŰZOLTÁS</a:t>
            </a:r>
            <a:endParaRPr lang="hu-H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685" y="1432866"/>
            <a:ext cx="6868146" cy="19623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786182" y="1500174"/>
            <a:ext cx="129614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Csepegő, vagy folyó anyag tüzét felülről lefelé kell oltani!</a:t>
            </a:r>
          </a:p>
        </p:txBody>
      </p:sp>
      <p:pic>
        <p:nvPicPr>
          <p:cNvPr id="6" name="Kép 5" descr="12410951-Vector-Green-X-check-haken-sign-icon-red-X-cross-set-Stock-Photo.jpg"/>
          <p:cNvPicPr>
            <a:picLocks noChangeAspect="1"/>
          </p:cNvPicPr>
          <p:nvPr/>
        </p:nvPicPr>
        <p:blipFill>
          <a:blip r:embed="rId3" cstate="print"/>
          <a:srcRect l="73625" t="33644" b="40914"/>
          <a:stretch>
            <a:fillRect/>
          </a:stretch>
        </p:blipFill>
        <p:spPr>
          <a:xfrm>
            <a:off x="2087724" y="305746"/>
            <a:ext cx="78382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12410951-Vector-Green-X-check-haken-sign-icon-red-X-cross-set-Stock-Photo.jpg"/>
          <p:cNvPicPr>
            <a:picLocks noChangeAspect="1"/>
          </p:cNvPicPr>
          <p:nvPr/>
        </p:nvPicPr>
        <p:blipFill>
          <a:blip r:embed="rId3" cstate="print"/>
          <a:srcRect t="33645" r="75442" b="39096"/>
          <a:stretch>
            <a:fillRect/>
          </a:stretch>
        </p:blipFill>
        <p:spPr>
          <a:xfrm>
            <a:off x="6516216" y="352744"/>
            <a:ext cx="729816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églalap 8"/>
          <p:cNvSpPr/>
          <p:nvPr/>
        </p:nvSpPr>
        <p:spPr>
          <a:xfrm>
            <a:off x="3653898" y="4077072"/>
            <a:ext cx="14984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hu-HU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942" y="4077074"/>
            <a:ext cx="6424217" cy="2225233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929058" y="4272677"/>
            <a:ext cx="164307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tűzoltáshoz szükséges készülékeket  egyidejűleg kell </a:t>
            </a:r>
          </a:p>
          <a:p>
            <a:pPr algn="ctr"/>
            <a:r>
              <a:rPr lang="hu-H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bevetni</a:t>
            </a:r>
          </a:p>
        </p:txBody>
      </p:sp>
    </p:spTree>
    <p:extLst>
      <p:ext uri="{BB962C8B-B14F-4D97-AF65-F5344CB8AC3E}">
        <p14:creationId xmlns:p14="http://schemas.microsoft.com/office/powerpoint/2010/main" xmlns="" val="1846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TŰZOLTÁS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670" y="1439069"/>
            <a:ext cx="6172200" cy="210883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863662" y="2393625"/>
            <a:ext cx="17175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Ügyelni kell a    visszagyulladásra!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86" y="412967"/>
            <a:ext cx="727011" cy="10790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42" y="500399"/>
            <a:ext cx="781880" cy="101202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935" y="3354309"/>
            <a:ext cx="6287971" cy="300736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074352" y="3507365"/>
            <a:ext cx="1296144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használt tűzoltó-</a:t>
            </a:r>
          </a:p>
          <a:p>
            <a:pPr algn="ctr"/>
            <a:r>
              <a:rPr lang="hu-H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készülékeket nem</a:t>
            </a:r>
          </a:p>
          <a:p>
            <a:pPr algn="ctr"/>
            <a:r>
              <a:rPr lang="hu-H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szabad visszaakasztani!</a:t>
            </a:r>
          </a:p>
          <a:p>
            <a:pPr algn="ctr"/>
            <a:r>
              <a:rPr lang="hu-H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Gondoskodni kell az </a:t>
            </a:r>
            <a:r>
              <a:rPr lang="hu-HU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újratöltésről</a:t>
            </a:r>
            <a:r>
              <a:rPr lang="hu-HU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hu-H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hu-HU" sz="4800" smtClean="0">
                <a:latin typeface="Tahoma" pitchFamily="34" charset="0"/>
                <a:ea typeface="Tahoma" pitchFamily="34" charset="0"/>
                <a:cs typeface="Tahoma" pitchFamily="34" charset="0"/>
              </a:rPr>
              <a:t>Köszönöm </a:t>
            </a:r>
            <a:r>
              <a:rPr lang="hu-H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figyelmet!</a:t>
            </a:r>
            <a:endParaRPr lang="hu-HU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Könnyű baleset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Könnyen sérült személy az, aki a baleset következtében 8 napon belül gyógyuló sérülést szenvedett.</a:t>
            </a:r>
          </a:p>
          <a:p>
            <a:pPr algn="just"/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Horzsolás </a:t>
            </a:r>
          </a:p>
          <a:p>
            <a:pPr algn="just"/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Ficam</a:t>
            </a:r>
          </a:p>
          <a:p>
            <a:pPr algn="just"/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Zúzódás</a:t>
            </a:r>
          </a:p>
          <a:p>
            <a:pPr algn="just"/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Kisebb vágások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Súlyos baleset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valamely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érzékszerv (vagy </a:t>
            </a:r>
            <a:r>
              <a:rPr lang="hu-H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érzékelőképesség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) és a reprodukciós képesség elvesztését, illetve jelentős mértékű károsodását okozta;</a:t>
            </a:r>
          </a:p>
          <a:p>
            <a:pPr algn="just">
              <a:defRPr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orvosi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vélemény szerint életveszélyes sérülést, egészségkárosodást;</a:t>
            </a:r>
          </a:p>
          <a:p>
            <a:pPr algn="just">
              <a:defRPr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súlyos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csonkulást, hüvelykujj vagy kéz, láb két vagy több ujja nagyobb részének elvesztését (továbbá ennél súlyosabb esetek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algn="just">
              <a:defRPr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önálló életvezetését gátló maradandó károsodását;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beszélőképesség </a:t>
            </a: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elvesztését vagy feltűnő eltorzulást, bénulást, illetőleg elmezavart okozott.</a:t>
            </a:r>
          </a:p>
          <a:p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Halálos baleset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 sérült halálát (halálos munkabaleset az a baleset is, amelynek bekövetkezésétől számított egy éven belül a sérült orvosi szakvélemény szerint a balesettel összefüggésben életét vesztette), magzata vagy újszülöttje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halálát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okozza.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Halálos baleset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 előzőek értelmében:</a:t>
            </a:r>
          </a:p>
          <a:p>
            <a:pPr>
              <a:buNone/>
            </a:pP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hu-H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ha pl. a munkabaleset következtében kórházba kerülő munkavállaló a kórházi ellátása során embólia miatt elhalálozik.</a:t>
            </a:r>
          </a:p>
          <a:p>
            <a:pPr>
              <a:buNone/>
            </a:pP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Balesetek minősítése jogszabályok alapján</a:t>
            </a:r>
            <a:endParaRPr lang="hu-H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714620"/>
            <a:ext cx="4038600" cy="3411543"/>
          </a:xfrm>
        </p:spPr>
        <p:txBody>
          <a:bodyPr/>
          <a:lstStyle/>
          <a:p>
            <a:pPr algn="ctr">
              <a:buNone/>
            </a:pPr>
            <a:r>
              <a:rPr lang="pt-B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1993. évi XCIII. törvény</a:t>
            </a:r>
          </a:p>
          <a:p>
            <a:pPr algn="ctr">
              <a:buNone/>
            </a:pPr>
            <a:r>
              <a:rPr lang="pt-B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munkavédelemről</a:t>
            </a:r>
            <a:endParaRPr lang="hu-H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„Munkabaleset”</a:t>
            </a:r>
            <a:endParaRPr lang="pt-B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643182"/>
            <a:ext cx="4038600" cy="3482981"/>
          </a:xfrm>
        </p:spPr>
        <p:txBody>
          <a:bodyPr/>
          <a:lstStyle/>
          <a:p>
            <a:pPr algn="ctr">
              <a:buNone/>
            </a:pPr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1997. évi LXXXIII. törvény</a:t>
            </a:r>
          </a:p>
          <a:p>
            <a:pPr algn="ctr">
              <a:buNone/>
            </a:pPr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kötelező egészségbiztosítás ellátásairól</a:t>
            </a:r>
          </a:p>
          <a:p>
            <a:pPr algn="ctr">
              <a:buNone/>
            </a:pPr>
            <a:endParaRPr lang="hu-H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hu-H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„Üzemi baleset”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1754</Words>
  <Application>Microsoft Office PowerPoint</Application>
  <PresentationFormat>Diavetítés a képernyőre (4:3 oldalarány)</PresentationFormat>
  <Paragraphs>173</Paragraphs>
  <Slides>47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9" baseType="lpstr">
      <vt:lpstr>Office-téma</vt:lpstr>
      <vt:lpstr>Klip</vt:lpstr>
      <vt:lpstr>1. dia</vt:lpstr>
      <vt:lpstr>Munkabiztonság</vt:lpstr>
      <vt:lpstr>Mi okoz leggyakrabban a balesetet? </vt:lpstr>
      <vt:lpstr>Balesetek súlyossága</vt:lpstr>
      <vt:lpstr>Könnyű baleset</vt:lpstr>
      <vt:lpstr>Súlyos baleset</vt:lpstr>
      <vt:lpstr>Halálos baleset</vt:lpstr>
      <vt:lpstr>Halálos baleset</vt:lpstr>
      <vt:lpstr>Balesetek minősítése jogszabályok alapján</vt:lpstr>
      <vt:lpstr>Fogalmak</vt:lpstr>
      <vt:lpstr>Munkabaleset</vt:lpstr>
      <vt:lpstr>Üzemi baleset</vt:lpstr>
      <vt:lpstr>Előzőek értelmében</vt:lpstr>
      <vt:lpstr>14. dia</vt:lpstr>
      <vt:lpstr>15. dia</vt:lpstr>
      <vt:lpstr>16. dia</vt:lpstr>
      <vt:lpstr>17. dia</vt:lpstr>
      <vt:lpstr>18. dia</vt:lpstr>
      <vt:lpstr> A törvény egyértelműen kizárja az üzemi baleset köréből az alábbi eseteket:</vt:lpstr>
      <vt:lpstr>20. dia</vt:lpstr>
      <vt:lpstr>Kvázi balesetek</vt:lpstr>
      <vt:lpstr>Mi közös bennük?</vt:lpstr>
      <vt:lpstr>Jelentés</vt:lpstr>
      <vt:lpstr>FONTOS!</vt:lpstr>
      <vt:lpstr>MINDEN SÉRÜLÉST DOKUMENTÁLNI KELL</vt:lpstr>
      <vt:lpstr>26. dia</vt:lpstr>
      <vt:lpstr>Balesetek jelentése</vt:lpstr>
      <vt:lpstr>ELSŐSEGÉLY</vt:lpstr>
      <vt:lpstr>Elsősegélynyújtás</vt:lpstr>
      <vt:lpstr>Elsősegélynyújtás</vt:lpstr>
      <vt:lpstr>Az elsősegélynyújtás teendői</vt:lpstr>
      <vt:lpstr>Foglalkozási ártalmak</vt:lpstr>
      <vt:lpstr>Foglalkozási ártalom</vt:lpstr>
      <vt:lpstr>Fizikai terhelés</vt:lpstr>
      <vt:lpstr>Zajártalom</vt:lpstr>
      <vt:lpstr>Munkafolyamat pszichikai hatása</vt:lpstr>
      <vt:lpstr>Munkafolyamat pszichikai hatása</vt:lpstr>
      <vt:lpstr>Munkafolyamat pszichikai hatása</vt:lpstr>
      <vt:lpstr>TŰZOLTÁS</vt:lpstr>
      <vt:lpstr>TŰZCSAPOK, VÍZZEL OLTÁS</vt:lpstr>
      <vt:lpstr>TŰZOLTÓ KÉSZÜLÉKEK</vt:lpstr>
      <vt:lpstr>TŰZOLTÓ KÉSZÜLÉKEK HASZNÁLATA</vt:lpstr>
      <vt:lpstr>TŰZOLTÁS</vt:lpstr>
      <vt:lpstr>TŰZOLTÁS</vt:lpstr>
      <vt:lpstr>TŰZOLTÁS</vt:lpstr>
      <vt:lpstr>TŰZOLTÁS</vt:lpstr>
      <vt:lpstr>47.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BSZO</dc:creator>
  <cp:lastModifiedBy>BSZO</cp:lastModifiedBy>
  <cp:revision>13</cp:revision>
  <dcterms:created xsi:type="dcterms:W3CDTF">2020-03-05T19:48:07Z</dcterms:created>
  <dcterms:modified xsi:type="dcterms:W3CDTF">2020-03-06T10:57:32Z</dcterms:modified>
</cp:coreProperties>
</file>